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30"/>
  </p:notesMasterIdLst>
  <p:sldIdLst>
    <p:sldId id="428" r:id="rId5"/>
    <p:sldId id="459" r:id="rId6"/>
    <p:sldId id="439" r:id="rId7"/>
    <p:sldId id="464" r:id="rId8"/>
    <p:sldId id="466" r:id="rId9"/>
    <p:sldId id="433" r:id="rId10"/>
    <p:sldId id="458" r:id="rId11"/>
    <p:sldId id="467" r:id="rId12"/>
    <p:sldId id="456" r:id="rId13"/>
    <p:sldId id="460" r:id="rId14"/>
    <p:sldId id="477" r:id="rId15"/>
    <p:sldId id="465" r:id="rId16"/>
    <p:sldId id="461" r:id="rId17"/>
    <p:sldId id="463" r:id="rId18"/>
    <p:sldId id="462" r:id="rId19"/>
    <p:sldId id="468" r:id="rId20"/>
    <p:sldId id="469" r:id="rId21"/>
    <p:sldId id="470" r:id="rId22"/>
    <p:sldId id="471" r:id="rId23"/>
    <p:sldId id="472" r:id="rId24"/>
    <p:sldId id="473" r:id="rId25"/>
    <p:sldId id="474" r:id="rId26"/>
    <p:sldId id="475" r:id="rId27"/>
    <p:sldId id="476" r:id="rId28"/>
    <p:sldId id="45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orient="horz" pos="2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223B"/>
    <a:srgbClr val="000000"/>
    <a:srgbClr val="FFFFFF"/>
    <a:srgbClr val="3A3E40"/>
    <a:srgbClr val="F1EBDF"/>
    <a:srgbClr val="461B2B"/>
    <a:srgbClr val="461A2B"/>
    <a:srgbClr val="4D5356"/>
    <a:srgbClr val="E2D6C0"/>
    <a:srgbClr val="8B2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1FF5BA-9F75-446F-A7CA-7D8EA1F93529}" v="3" dt="2026-05-21T09:36:14.7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53" autoAdjust="0"/>
    <p:restoredTop sz="55966" autoAdjust="0"/>
  </p:normalViewPr>
  <p:slideViewPr>
    <p:cSldViewPr snapToGrid="0" snapToObjects="1" showGuides="1">
      <p:cViewPr varScale="1">
        <p:scale>
          <a:sx n="62" d="100"/>
          <a:sy n="62" d="100"/>
        </p:scale>
        <p:origin x="2058" y="60"/>
      </p:cViewPr>
      <p:guideLst>
        <p:guide orient="horz" pos="2001"/>
        <p:guide pos="3840"/>
        <p:guide orient="horz" pos="845"/>
        <p:guide orient="horz" pos="2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40" d="100"/>
        <a:sy n="14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 snapToObjects="1">
      <p:cViewPr varScale="1">
        <p:scale>
          <a:sx n="158" d="100"/>
          <a:sy n="158" d="100"/>
        </p:scale>
        <p:origin x="56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 Beer, Anel [au1@sun.ac.za]" userId="2e0b006b-c3b7-4cc0-a602-1baa8b4b8c55" providerId="ADAL" clId="{13E5CBFC-7111-4EB0-A89A-7DFCCD936BBF}"/>
    <pc:docChg chg="custSel modSld">
      <pc:chgData name="De Beer, Anel [au1@sun.ac.za]" userId="2e0b006b-c3b7-4cc0-a602-1baa8b4b8c55" providerId="ADAL" clId="{13E5CBFC-7111-4EB0-A89A-7DFCCD936BBF}" dt="2026-05-21T09:37:35.123" v="22" actId="6549"/>
      <pc:docMkLst>
        <pc:docMk/>
      </pc:docMkLst>
      <pc:sldChg chg="modSp mod">
        <pc:chgData name="De Beer, Anel [au1@sun.ac.za]" userId="2e0b006b-c3b7-4cc0-a602-1baa8b4b8c55" providerId="ADAL" clId="{13E5CBFC-7111-4EB0-A89A-7DFCCD936BBF}" dt="2026-05-21T09:34:56.378" v="5" actId="20577"/>
        <pc:sldMkLst>
          <pc:docMk/>
          <pc:sldMk cId="3924548677" sldId="460"/>
        </pc:sldMkLst>
        <pc:spChg chg="mod">
          <ac:chgData name="De Beer, Anel [au1@sun.ac.za]" userId="2e0b006b-c3b7-4cc0-a602-1baa8b4b8c55" providerId="ADAL" clId="{13E5CBFC-7111-4EB0-A89A-7DFCCD936BBF}" dt="2026-05-21T09:34:56.378" v="5" actId="20577"/>
          <ac:spMkLst>
            <pc:docMk/>
            <pc:sldMk cId="3924548677" sldId="460"/>
            <ac:spMk id="7" creationId="{EC37D336-8AEE-D9B7-44A4-477BAAB86144}"/>
          </ac:spMkLst>
        </pc:spChg>
      </pc:sldChg>
      <pc:sldChg chg="modSp mod">
        <pc:chgData name="De Beer, Anel [au1@sun.ac.za]" userId="2e0b006b-c3b7-4cc0-a602-1baa8b4b8c55" providerId="ADAL" clId="{13E5CBFC-7111-4EB0-A89A-7DFCCD936BBF}" dt="2026-05-21T09:35:25.016" v="11" actId="20577"/>
        <pc:sldMkLst>
          <pc:docMk/>
          <pc:sldMk cId="368948935" sldId="462"/>
        </pc:sldMkLst>
        <pc:spChg chg="mod">
          <ac:chgData name="De Beer, Anel [au1@sun.ac.za]" userId="2e0b006b-c3b7-4cc0-a602-1baa8b4b8c55" providerId="ADAL" clId="{13E5CBFC-7111-4EB0-A89A-7DFCCD936BBF}" dt="2026-05-21T09:35:25.016" v="11" actId="20577"/>
          <ac:spMkLst>
            <pc:docMk/>
            <pc:sldMk cId="368948935" sldId="462"/>
            <ac:spMk id="9" creationId="{DEE27AA9-2A5C-EA4A-B92E-A9AFA100BBDA}"/>
          </ac:spMkLst>
        </pc:spChg>
      </pc:sldChg>
      <pc:sldChg chg="modSp mod">
        <pc:chgData name="De Beer, Anel [au1@sun.ac.za]" userId="2e0b006b-c3b7-4cc0-a602-1baa8b4b8c55" providerId="ADAL" clId="{13E5CBFC-7111-4EB0-A89A-7DFCCD936BBF}" dt="2026-05-21T09:34:02.697" v="0" actId="20577"/>
        <pc:sldMkLst>
          <pc:docMk/>
          <pc:sldMk cId="367611789" sldId="464"/>
        </pc:sldMkLst>
        <pc:spChg chg="mod">
          <ac:chgData name="De Beer, Anel [au1@sun.ac.za]" userId="2e0b006b-c3b7-4cc0-a602-1baa8b4b8c55" providerId="ADAL" clId="{13E5CBFC-7111-4EB0-A89A-7DFCCD936BBF}" dt="2026-05-21T09:34:02.697" v="0" actId="20577"/>
          <ac:spMkLst>
            <pc:docMk/>
            <pc:sldMk cId="367611789" sldId="464"/>
            <ac:spMk id="7" creationId="{EC37D336-8AEE-D9B7-44A4-477BAAB86144}"/>
          </ac:spMkLst>
        </pc:spChg>
      </pc:sldChg>
      <pc:sldChg chg="modSp mod">
        <pc:chgData name="De Beer, Anel [au1@sun.ac.za]" userId="2e0b006b-c3b7-4cc0-a602-1baa8b4b8c55" providerId="ADAL" clId="{13E5CBFC-7111-4EB0-A89A-7DFCCD936BBF}" dt="2026-05-21T09:35:33.527" v="12" actId="20577"/>
        <pc:sldMkLst>
          <pc:docMk/>
          <pc:sldMk cId="3299822677" sldId="468"/>
        </pc:sldMkLst>
        <pc:spChg chg="mod">
          <ac:chgData name="De Beer, Anel [au1@sun.ac.za]" userId="2e0b006b-c3b7-4cc0-a602-1baa8b4b8c55" providerId="ADAL" clId="{13E5CBFC-7111-4EB0-A89A-7DFCCD936BBF}" dt="2026-05-21T09:35:33.527" v="12" actId="20577"/>
          <ac:spMkLst>
            <pc:docMk/>
            <pc:sldMk cId="3299822677" sldId="468"/>
            <ac:spMk id="7" creationId="{EC37D336-8AEE-D9B7-44A4-477BAAB86144}"/>
          </ac:spMkLst>
        </pc:spChg>
      </pc:sldChg>
      <pc:sldChg chg="modSp mod">
        <pc:chgData name="De Beer, Anel [au1@sun.ac.za]" userId="2e0b006b-c3b7-4cc0-a602-1baa8b4b8c55" providerId="ADAL" clId="{13E5CBFC-7111-4EB0-A89A-7DFCCD936BBF}" dt="2026-05-21T09:36:20.976" v="20" actId="27636"/>
        <pc:sldMkLst>
          <pc:docMk/>
          <pc:sldMk cId="2075465917" sldId="470"/>
        </pc:sldMkLst>
        <pc:spChg chg="mod">
          <ac:chgData name="De Beer, Anel [au1@sun.ac.za]" userId="2e0b006b-c3b7-4cc0-a602-1baa8b4b8c55" providerId="ADAL" clId="{13E5CBFC-7111-4EB0-A89A-7DFCCD936BBF}" dt="2026-05-21T09:36:20.976" v="20" actId="27636"/>
          <ac:spMkLst>
            <pc:docMk/>
            <pc:sldMk cId="2075465917" sldId="470"/>
            <ac:spMk id="7" creationId="{EC37D336-8AEE-D9B7-44A4-477BAAB86144}"/>
          </ac:spMkLst>
        </pc:spChg>
      </pc:sldChg>
      <pc:sldChg chg="modSp mod">
        <pc:chgData name="De Beer, Anel [au1@sun.ac.za]" userId="2e0b006b-c3b7-4cc0-a602-1baa8b4b8c55" providerId="ADAL" clId="{13E5CBFC-7111-4EB0-A89A-7DFCCD936BBF}" dt="2026-05-21T09:37:35.123" v="22" actId="6549"/>
        <pc:sldMkLst>
          <pc:docMk/>
          <pc:sldMk cId="863377468" sldId="476"/>
        </pc:sldMkLst>
        <pc:spChg chg="mod">
          <ac:chgData name="De Beer, Anel [au1@sun.ac.za]" userId="2e0b006b-c3b7-4cc0-a602-1baa8b4b8c55" providerId="ADAL" clId="{13E5CBFC-7111-4EB0-A89A-7DFCCD936BBF}" dt="2026-05-21T09:37:35.123" v="22" actId="6549"/>
          <ac:spMkLst>
            <pc:docMk/>
            <pc:sldMk cId="863377468" sldId="476"/>
            <ac:spMk id="6" creationId="{5B1146A1-5638-082E-48FB-EB606DD0F8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69B49-EEFB-4B49-ACAD-82B53A8DDF70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F6EFC-B03E-874C-9CD9-41B66C8A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71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56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21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44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18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14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95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52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273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01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4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57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9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63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03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31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19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66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/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">
            <a:extLst>
              <a:ext uri="{FF2B5EF4-FFF2-40B4-BE49-F238E27FC236}">
                <a16:creationId xmlns:a16="http://schemas.microsoft.com/office/drawing/2014/main" id="{9ED6FEF4-BAF3-0D66-B6BF-B81560E0E5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"/>
            <a:ext cx="12192000" cy="68580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00954"/>
            <a:ext cx="4411640" cy="145608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814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white bg with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ttern">
            <a:extLst>
              <a:ext uri="{FF2B5EF4-FFF2-40B4-BE49-F238E27FC236}">
                <a16:creationId xmlns:a16="http://schemas.microsoft.com/office/drawing/2014/main" id="{92A5C720-0429-4541-B977-B6E1AE463E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" y="1417674"/>
            <a:ext cx="12190620" cy="5180748"/>
          </a:xfrm>
          <a:prstGeom prst="rect">
            <a:avLst/>
          </a:prstGeom>
        </p:spPr>
      </p:pic>
      <p:sp>
        <p:nvSpPr>
          <p:cNvPr id="4" name="Content Placeholder ">
            <a:extLst>
              <a:ext uri="{FF2B5EF4-FFF2-40B4-BE49-F238E27FC236}">
                <a16:creationId xmlns:a16="http://schemas.microsoft.com/office/drawing/2014/main" id="{4A0A04E6-82A6-6342-BC69-1852DDFBAB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7329" y="1701053"/>
            <a:ext cx="11506253" cy="479387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Content placeholder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29" y="266387"/>
            <a:ext cx="8902997" cy="101917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491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orient="horz" pos="86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heading and content on white bg with pattern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ttern">
            <a:extLst>
              <a:ext uri="{FF2B5EF4-FFF2-40B4-BE49-F238E27FC236}">
                <a16:creationId xmlns:a16="http://schemas.microsoft.com/office/drawing/2014/main" id="{4232ACA5-F913-4C40-9156-9574AC847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" y="1417790"/>
            <a:ext cx="4041984" cy="5180631"/>
          </a:xfrm>
          <a:prstGeom prst="rect">
            <a:avLst/>
          </a:prstGeom>
        </p:spPr>
      </p:pic>
      <p:sp>
        <p:nvSpPr>
          <p:cNvPr id="13" name="Content Placeholder ">
            <a:extLst>
              <a:ext uri="{FF2B5EF4-FFF2-40B4-BE49-F238E27FC236}">
                <a16:creationId xmlns:a16="http://schemas.microsoft.com/office/drawing/2014/main" id="{297102B3-ABBC-8342-9686-98DDA2B5DF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8506" y="1701053"/>
            <a:ext cx="7553252" cy="479718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Content placeholder</a:t>
            </a:r>
          </a:p>
        </p:txBody>
      </p:sp>
      <p:sp>
        <p:nvSpPr>
          <p:cNvPr id="14" name="Sub-heading">
            <a:extLst>
              <a:ext uri="{FF2B5EF4-FFF2-40B4-BE49-F238E27FC236}">
                <a16:creationId xmlns:a16="http://schemas.microsoft.com/office/drawing/2014/main" id="{F0A305C8-DF3E-DB45-9F64-CF839254AA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42" y="1701053"/>
            <a:ext cx="3703121" cy="4797183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GB" sz="2800" b="1" i="0" kern="1200" dirty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42" y="265295"/>
            <a:ext cx="8910084" cy="101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628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layout slide on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hite Rectangle">
            <a:extLst>
              <a:ext uri="{FF2B5EF4-FFF2-40B4-BE49-F238E27FC236}">
                <a16:creationId xmlns:a16="http://schemas.microsoft.com/office/drawing/2014/main" id="{948D6589-07BC-504A-9A95-293D1FAB3969}"/>
              </a:ext>
            </a:extLst>
          </p:cNvPr>
          <p:cNvSpPr/>
          <p:nvPr userDrawn="1"/>
        </p:nvSpPr>
        <p:spPr>
          <a:xfrm>
            <a:off x="0" y="0"/>
            <a:ext cx="12192000" cy="1338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 2">
            <a:extLst>
              <a:ext uri="{FF2B5EF4-FFF2-40B4-BE49-F238E27FC236}">
                <a16:creationId xmlns:a16="http://schemas.microsoft.com/office/drawing/2014/main" id="{2FCD4CF8-0C12-EA43-B791-77B95BE3B8A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305552" y="1701053"/>
            <a:ext cx="5546206" cy="4788936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A21EA00-5D4A-874F-9DE9-2C510BCA99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05550" y="219918"/>
            <a:ext cx="5546208" cy="1019176"/>
          </a:xfrm>
        </p:spPr>
        <p:txBody>
          <a:bodyPr/>
          <a:lstStyle>
            <a:lvl1pPr marL="0" indent="0">
              <a:buFontTx/>
              <a:buNone/>
              <a:defRPr lang="en-GB" sz="3200" b="1" i="1" kern="1200" dirty="0" smtClean="0">
                <a:solidFill>
                  <a:schemeClr val="accent1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TITLE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711302C3-77CD-E045-AC17-217A8FF652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242" y="1701053"/>
            <a:ext cx="5546208" cy="4788936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D74D22F-7C30-804B-B618-3432E30FA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42" y="219918"/>
            <a:ext cx="5546209" cy="101917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878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columns slide on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White Rectangle">
            <a:extLst>
              <a:ext uri="{FF2B5EF4-FFF2-40B4-BE49-F238E27FC236}">
                <a16:creationId xmlns:a16="http://schemas.microsoft.com/office/drawing/2014/main" id="{AF7E239E-9757-3248-A127-4F42F0637408}"/>
              </a:ext>
            </a:extLst>
          </p:cNvPr>
          <p:cNvSpPr/>
          <p:nvPr userDrawn="1"/>
        </p:nvSpPr>
        <p:spPr>
          <a:xfrm>
            <a:off x="0" y="0"/>
            <a:ext cx="12192000" cy="1338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B59F022-8EBD-944D-810D-855A24D6A26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253778" y="1701053"/>
            <a:ext cx="3600000" cy="4797184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6C5C79B-1FC7-684E-8098-DD6B7E0A01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3778" y="216396"/>
            <a:ext cx="3600000" cy="1067301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  <a:lvl2pPr marL="4572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2pPr>
            <a:lvl3pPr marL="9144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3pPr>
            <a:lvl4pPr marL="13716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4pPr>
            <a:lvl5pPr marL="1828800" indent="0" algn="l">
              <a:buFontTx/>
              <a:buNone/>
              <a:defRPr sz="3200" i="1">
                <a:solidFill>
                  <a:schemeClr val="accent1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GB" dirty="0"/>
              <a:t>CLICK TO EDIT TITLE </a:t>
            </a:r>
          </a:p>
        </p:txBody>
      </p:sp>
      <p:sp>
        <p:nvSpPr>
          <p:cNvPr id="14" name="Content Placeholder  2">
            <a:extLst>
              <a:ext uri="{FF2B5EF4-FFF2-40B4-BE49-F238E27FC236}">
                <a16:creationId xmlns:a16="http://schemas.microsoft.com/office/drawing/2014/main" id="{4BF8A05F-FD1D-CD48-A3CF-DE8AF43F697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97619" y="1701053"/>
            <a:ext cx="3599998" cy="4797184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5BE914C9-9E29-9D45-8E51-BE422FBBE2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97618" y="215776"/>
            <a:ext cx="3600000" cy="106042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  <a:lvl2pPr marL="4572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2pPr>
            <a:lvl3pPr marL="9144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3pPr>
            <a:lvl4pPr marL="13716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4pPr>
            <a:lvl5pPr marL="1828800" indent="0" algn="l">
              <a:buFontTx/>
              <a:buNone/>
              <a:defRPr sz="3200" i="1">
                <a:solidFill>
                  <a:schemeClr val="accent1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GB" dirty="0"/>
              <a:t>CLICK TO EDIT TITLE 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1458" y="1701053"/>
            <a:ext cx="3600000" cy="4797184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A2B4331-7730-C944-82F4-41B3F12BA6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458" y="215776"/>
            <a:ext cx="3600000" cy="106042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  <a:lvl2pPr marL="4572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2pPr>
            <a:lvl3pPr marL="9144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3pPr>
            <a:lvl4pPr marL="13716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4pPr>
            <a:lvl5pPr marL="1828800" indent="0" algn="l">
              <a:buFontTx/>
              <a:buNone/>
              <a:defRPr sz="3200" i="1">
                <a:solidFill>
                  <a:schemeClr val="accent1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GB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556485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on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ttern Bottom">
            <a:extLst>
              <a:ext uri="{FF2B5EF4-FFF2-40B4-BE49-F238E27FC236}">
                <a16:creationId xmlns:a16="http://schemas.microsoft.com/office/drawing/2014/main" id="{7E41FF7E-0642-ED43-BF36-6F4C4C4A2BE9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5866" t="5503" r="48528" b="71220"/>
          <a:stretch/>
        </p:blipFill>
        <p:spPr>
          <a:xfrm>
            <a:off x="260606" y="4478953"/>
            <a:ext cx="4785278" cy="2148599"/>
          </a:xfrm>
          <a:prstGeom prst="rect">
            <a:avLst/>
          </a:prstGeom>
        </p:spPr>
      </p:pic>
      <p:pic>
        <p:nvPicPr>
          <p:cNvPr id="11" name="Pattern Top">
            <a:extLst>
              <a:ext uri="{FF2B5EF4-FFF2-40B4-BE49-F238E27FC236}">
                <a16:creationId xmlns:a16="http://schemas.microsoft.com/office/drawing/2014/main" id="{6124DACD-3877-F440-9547-FC58D4D8F16B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5866" t="5503" r="48528" b="71220"/>
          <a:stretch/>
        </p:blipFill>
        <p:spPr>
          <a:xfrm flipV="1">
            <a:off x="260883" y="-43952"/>
            <a:ext cx="4785278" cy="2148599"/>
          </a:xfrm>
          <a:prstGeom prst="rect">
            <a:avLst/>
          </a:prstGeom>
        </p:spPr>
      </p:pic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4800" y="1701053"/>
            <a:ext cx="6474045" cy="4786833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523" y="2162753"/>
            <a:ext cx="4639444" cy="225817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011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776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heading and content on white bg with maroon banner and pattern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oon Banner">
            <a:extLst>
              <a:ext uri="{FF2B5EF4-FFF2-40B4-BE49-F238E27FC236}">
                <a16:creationId xmlns:a16="http://schemas.microsoft.com/office/drawing/2014/main" id="{27B3C7B2-3D0E-A7A9-4946-A4D6623DB66E}"/>
              </a:ext>
            </a:extLst>
          </p:cNvPr>
          <p:cNvPicPr>
            <a:picLocks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9675" t="66265" r="9774" b="6982"/>
          <a:stretch/>
        </p:blipFill>
        <p:spPr>
          <a:xfrm>
            <a:off x="-7951" y="-2"/>
            <a:ext cx="12204000" cy="1410835"/>
          </a:xfrm>
          <a:prstGeom prst="rect">
            <a:avLst/>
          </a:prstGeom>
        </p:spPr>
      </p:pic>
      <p:pic>
        <p:nvPicPr>
          <p:cNvPr id="10" name="SU Logo">
            <a:extLst>
              <a:ext uri="{FF2B5EF4-FFF2-40B4-BE49-F238E27FC236}">
                <a16:creationId xmlns:a16="http://schemas.microsoft.com/office/drawing/2014/main" id="{24C9EA30-79BC-2EF9-2B1B-F7FC424B424D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84456" y="1"/>
            <a:ext cx="2609736" cy="1410832"/>
          </a:xfrm>
          <a:prstGeom prst="rect">
            <a:avLst/>
          </a:prstGeom>
        </p:spPr>
      </p:pic>
      <p:pic>
        <p:nvPicPr>
          <p:cNvPr id="11" name="Pattern">
            <a:extLst>
              <a:ext uri="{FF2B5EF4-FFF2-40B4-BE49-F238E27FC236}">
                <a16:creationId xmlns:a16="http://schemas.microsoft.com/office/drawing/2014/main" id="{4232ACA5-F913-4C40-9156-9574AC847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alphaModFix amt="4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" y="1417790"/>
            <a:ext cx="4041984" cy="5180631"/>
          </a:xfrm>
          <a:prstGeom prst="rect">
            <a:avLst/>
          </a:prstGeom>
        </p:spPr>
      </p:pic>
      <p:sp>
        <p:nvSpPr>
          <p:cNvPr id="13" name="Content Placeholder ">
            <a:extLst>
              <a:ext uri="{FF2B5EF4-FFF2-40B4-BE49-F238E27FC236}">
                <a16:creationId xmlns:a16="http://schemas.microsoft.com/office/drawing/2014/main" id="{297102B3-ABBC-8342-9686-98DDA2B5DF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8506" y="1701053"/>
            <a:ext cx="7553252" cy="479718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Content placeholder</a:t>
            </a:r>
          </a:p>
        </p:txBody>
      </p:sp>
      <p:sp>
        <p:nvSpPr>
          <p:cNvPr id="14" name="Sub-heading">
            <a:extLst>
              <a:ext uri="{FF2B5EF4-FFF2-40B4-BE49-F238E27FC236}">
                <a16:creationId xmlns:a16="http://schemas.microsoft.com/office/drawing/2014/main" id="{F0A305C8-DF3E-DB45-9F64-CF839254AA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42" y="1701053"/>
            <a:ext cx="3703121" cy="4797183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GB" sz="2800" b="1" i="0" kern="1200" dirty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30" y="272383"/>
            <a:ext cx="8910084" cy="101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000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white bg with maroon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oon Banner">
            <a:extLst>
              <a:ext uri="{FF2B5EF4-FFF2-40B4-BE49-F238E27FC236}">
                <a16:creationId xmlns:a16="http://schemas.microsoft.com/office/drawing/2014/main" id="{6167D968-35CA-1DB8-1B74-50521DED38AD}"/>
              </a:ext>
            </a:extLst>
          </p:cNvPr>
          <p:cNvPicPr>
            <a:picLocks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9675" t="66265" r="9774" b="6982"/>
          <a:stretch/>
        </p:blipFill>
        <p:spPr>
          <a:xfrm>
            <a:off x="-7951" y="-2"/>
            <a:ext cx="12204000" cy="1410835"/>
          </a:xfrm>
          <a:prstGeom prst="rect">
            <a:avLst/>
          </a:prstGeom>
        </p:spPr>
      </p:pic>
      <p:pic>
        <p:nvPicPr>
          <p:cNvPr id="8" name="SU Logo">
            <a:extLst>
              <a:ext uri="{FF2B5EF4-FFF2-40B4-BE49-F238E27FC236}">
                <a16:creationId xmlns:a16="http://schemas.microsoft.com/office/drawing/2014/main" id="{9A31297D-9031-1678-3B32-24C6FFF8A508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84456" y="1"/>
            <a:ext cx="2609736" cy="1410832"/>
          </a:xfrm>
          <a:prstGeom prst="rect">
            <a:avLst/>
          </a:prstGeom>
        </p:spPr>
      </p:pic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241" y="1697394"/>
            <a:ext cx="11504429" cy="480165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Content placeholder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621" y="272383"/>
            <a:ext cx="8886865" cy="101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83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on white bg with maroon ba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ttern Sand Bottom">
            <a:extLst>
              <a:ext uri="{FF2B5EF4-FFF2-40B4-BE49-F238E27FC236}">
                <a16:creationId xmlns:a16="http://schemas.microsoft.com/office/drawing/2014/main" id="{7E41FF7E-0642-ED43-BF36-6F4C4C4A2BE9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5866" t="5503" r="48528" b="71220"/>
          <a:stretch/>
        </p:blipFill>
        <p:spPr>
          <a:xfrm>
            <a:off x="260606" y="4478953"/>
            <a:ext cx="4785278" cy="2148599"/>
          </a:xfrm>
          <a:prstGeom prst="rect">
            <a:avLst/>
          </a:prstGeom>
        </p:spPr>
      </p:pic>
      <p:pic>
        <p:nvPicPr>
          <p:cNvPr id="11" name="Pattern Top">
            <a:extLst>
              <a:ext uri="{FF2B5EF4-FFF2-40B4-BE49-F238E27FC236}">
                <a16:creationId xmlns:a16="http://schemas.microsoft.com/office/drawing/2014/main" id="{6124DACD-3877-F440-9547-FC58D4D8F16B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5866" t="5503" r="48528" b="71220"/>
          <a:stretch/>
        </p:blipFill>
        <p:spPr>
          <a:xfrm flipV="1">
            <a:off x="260883" y="-43952"/>
            <a:ext cx="4785278" cy="2148599"/>
          </a:xfrm>
          <a:prstGeom prst="rect">
            <a:avLst/>
          </a:prstGeom>
        </p:spPr>
      </p:pic>
      <p:pic>
        <p:nvPicPr>
          <p:cNvPr id="4" name="Maroon Banner">
            <a:extLst>
              <a:ext uri="{FF2B5EF4-FFF2-40B4-BE49-F238E27FC236}">
                <a16:creationId xmlns:a16="http://schemas.microsoft.com/office/drawing/2014/main" id="{011D927B-294B-9142-D12A-08A577F8979A}"/>
              </a:ext>
            </a:extLst>
          </p:cNvPr>
          <p:cNvPicPr>
            <a:picLocks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675" t="66265" r="9774" b="6982"/>
          <a:stretch/>
        </p:blipFill>
        <p:spPr>
          <a:xfrm>
            <a:off x="-7951" y="-2"/>
            <a:ext cx="12204000" cy="1410835"/>
          </a:xfrm>
          <a:prstGeom prst="rect">
            <a:avLst/>
          </a:prstGeom>
        </p:spPr>
      </p:pic>
      <p:pic>
        <p:nvPicPr>
          <p:cNvPr id="6" name="SU Logo">
            <a:extLst>
              <a:ext uri="{FF2B5EF4-FFF2-40B4-BE49-F238E27FC236}">
                <a16:creationId xmlns:a16="http://schemas.microsoft.com/office/drawing/2014/main" id="{C79BD1A6-E2E5-8AFF-1C5E-4E48D9AD9C63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584456" y="1"/>
            <a:ext cx="2609736" cy="1410832"/>
          </a:xfrm>
          <a:prstGeom prst="rect">
            <a:avLst/>
          </a:prstGeom>
        </p:spPr>
      </p:pic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4799" y="1701053"/>
            <a:ext cx="6474047" cy="4797998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6C67055D-7861-6C38-2642-820C3E8B34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523" y="2162753"/>
            <a:ext cx="4639444" cy="225817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4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partner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">
            <a:extLst>
              <a:ext uri="{FF2B5EF4-FFF2-40B4-BE49-F238E27FC236}">
                <a16:creationId xmlns:a16="http://schemas.microsoft.com/office/drawing/2014/main" id="{9ED6FEF4-BAF3-0D66-B6BF-B81560E0E5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431851"/>
            <a:ext cx="12192000" cy="5151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5" name="Partner picture placeholder">
            <a:extLst>
              <a:ext uri="{FF2B5EF4-FFF2-40B4-BE49-F238E27FC236}">
                <a16:creationId xmlns:a16="http://schemas.microsoft.com/office/drawing/2014/main" id="{882CC3C1-5A5D-977F-C3E6-7AC8A273322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98150" y="415373"/>
            <a:ext cx="1439862" cy="57626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16" name="Partner picture placeholder">
            <a:extLst>
              <a:ext uri="{FF2B5EF4-FFF2-40B4-BE49-F238E27FC236}">
                <a16:creationId xmlns:a16="http://schemas.microsoft.com/office/drawing/2014/main" id="{09A1CC85-FB5B-14AB-F455-761882CB94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2614" y="415373"/>
            <a:ext cx="1439862" cy="57626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42" y="266387"/>
            <a:ext cx="5783306" cy="101917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TITLE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CA5AE5B-1A21-CF8C-DC0B-517D1F0EF4B3}"/>
              </a:ext>
            </a:extLst>
          </p:cNvPr>
          <p:cNvCxnSpPr/>
          <p:nvPr userDrawn="1"/>
        </p:nvCxnSpPr>
        <p:spPr>
          <a:xfrm>
            <a:off x="0" y="6609455"/>
            <a:ext cx="12192000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177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white bg with maroon banner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oon Banner">
            <a:extLst>
              <a:ext uri="{FF2B5EF4-FFF2-40B4-BE49-F238E27FC236}">
                <a16:creationId xmlns:a16="http://schemas.microsoft.com/office/drawing/2014/main" id="{6167D968-35CA-1DB8-1B74-50521DED38AD}"/>
              </a:ext>
            </a:extLst>
          </p:cNvPr>
          <p:cNvPicPr>
            <a:picLocks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9735" t="68607" r="9714" b="8720"/>
          <a:stretch/>
        </p:blipFill>
        <p:spPr>
          <a:xfrm>
            <a:off x="-7951" y="5669751"/>
            <a:ext cx="12204000" cy="1195743"/>
          </a:xfrm>
          <a:prstGeom prst="rect">
            <a:avLst/>
          </a:prstGeom>
        </p:spPr>
      </p:pic>
      <p:pic>
        <p:nvPicPr>
          <p:cNvPr id="8" name="SU Logo">
            <a:extLst>
              <a:ext uri="{FF2B5EF4-FFF2-40B4-BE49-F238E27FC236}">
                <a16:creationId xmlns:a16="http://schemas.microsoft.com/office/drawing/2014/main" id="{9A31297D-9031-1678-3B32-24C6FFF8A508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684670" y="5669752"/>
            <a:ext cx="2160000" cy="1167700"/>
          </a:xfrm>
          <a:prstGeom prst="rect">
            <a:avLst/>
          </a:prstGeom>
        </p:spPr>
      </p:pic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241" y="1697394"/>
            <a:ext cx="11504429" cy="378150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Content placeholder</a:t>
            </a:r>
          </a:p>
        </p:txBody>
      </p:sp>
      <p:sp>
        <p:nvSpPr>
          <p:cNvPr id="7" name="White.Banner.Top">
            <a:extLst>
              <a:ext uri="{FF2B5EF4-FFF2-40B4-BE49-F238E27FC236}">
                <a16:creationId xmlns:a16="http://schemas.microsoft.com/office/drawing/2014/main" id="{C181FDE8-2CDE-9B53-F6F0-DC7BB4C9FF0A}"/>
              </a:ext>
            </a:extLst>
          </p:cNvPr>
          <p:cNvSpPr/>
          <p:nvPr userDrawn="1"/>
        </p:nvSpPr>
        <p:spPr>
          <a:xfrm>
            <a:off x="0" y="-1"/>
            <a:ext cx="12192000" cy="1418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621" y="272383"/>
            <a:ext cx="11495049" cy="101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3" name="Gold strip">
            <a:extLst>
              <a:ext uri="{FF2B5EF4-FFF2-40B4-BE49-F238E27FC236}">
                <a16:creationId xmlns:a16="http://schemas.microsoft.com/office/drawing/2014/main" id="{B7788DC2-C383-B063-CAF1-06925BC59BE4}"/>
              </a:ext>
            </a:extLst>
          </p:cNvPr>
          <p:cNvSpPr/>
          <p:nvPr userDrawn="1"/>
        </p:nvSpPr>
        <p:spPr>
          <a:xfrm>
            <a:off x="0" y="-10274"/>
            <a:ext cx="12192000" cy="2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">
            <a:extLst>
              <a:ext uri="{FF2B5EF4-FFF2-40B4-BE49-F238E27FC236}">
                <a16:creationId xmlns:a16="http://schemas.microsoft.com/office/drawing/2014/main" id="{1EB4AFB9-AD46-D1E1-906D-A134828DBB34}"/>
              </a:ext>
            </a:extLst>
          </p:cNvPr>
          <p:cNvSpPr txBox="1">
            <a:spLocks/>
          </p:cNvSpPr>
          <p:nvPr userDrawn="1"/>
        </p:nvSpPr>
        <p:spPr>
          <a:xfrm>
            <a:off x="515938" y="6597651"/>
            <a:ext cx="11125200" cy="26649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lang="en-GB" sz="1000" b="1" i="0" kern="1200" dirty="0">
                <a:solidFill>
                  <a:schemeClr val="accent1"/>
                </a:solidFill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000" b="0" i="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F23EA05-838C-E5C6-2C9D-1239932B0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329" y="5851917"/>
            <a:ext cx="9238881" cy="80337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1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1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</a:t>
            </a:r>
          </a:p>
        </p:txBody>
      </p:sp>
    </p:spTree>
    <p:extLst>
      <p:ext uri="{BB962C8B-B14F-4D97-AF65-F5344CB8AC3E}">
        <p14:creationId xmlns:p14="http://schemas.microsoft.com/office/powerpoint/2010/main" val="145854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heading and content on white bg with maroon banner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oon Banner">
            <a:extLst>
              <a:ext uri="{FF2B5EF4-FFF2-40B4-BE49-F238E27FC236}">
                <a16:creationId xmlns:a16="http://schemas.microsoft.com/office/drawing/2014/main" id="{6167D968-35CA-1DB8-1B74-50521DED38AD}"/>
              </a:ext>
            </a:extLst>
          </p:cNvPr>
          <p:cNvPicPr>
            <a:picLocks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9735" t="68607" r="9714" b="8720"/>
          <a:stretch/>
        </p:blipFill>
        <p:spPr>
          <a:xfrm>
            <a:off x="-7951" y="5669751"/>
            <a:ext cx="12204000" cy="1195743"/>
          </a:xfrm>
          <a:prstGeom prst="rect">
            <a:avLst/>
          </a:prstGeom>
        </p:spPr>
      </p:pic>
      <p:pic>
        <p:nvPicPr>
          <p:cNvPr id="8" name="SU Logo">
            <a:extLst>
              <a:ext uri="{FF2B5EF4-FFF2-40B4-BE49-F238E27FC236}">
                <a16:creationId xmlns:a16="http://schemas.microsoft.com/office/drawing/2014/main" id="{9A31297D-9031-1678-3B32-24C6FFF8A508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684670" y="5669752"/>
            <a:ext cx="2160000" cy="1167700"/>
          </a:xfrm>
          <a:prstGeom prst="rect">
            <a:avLst/>
          </a:prstGeom>
        </p:spPr>
      </p:pic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82226" y="1697394"/>
            <a:ext cx="7462444" cy="378150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Content placeholder</a:t>
            </a:r>
          </a:p>
        </p:txBody>
      </p:sp>
      <p:sp>
        <p:nvSpPr>
          <p:cNvPr id="7" name="White.Banner.Top">
            <a:extLst>
              <a:ext uri="{FF2B5EF4-FFF2-40B4-BE49-F238E27FC236}">
                <a16:creationId xmlns:a16="http://schemas.microsoft.com/office/drawing/2014/main" id="{C181FDE8-2CDE-9B53-F6F0-DC7BB4C9FF0A}"/>
              </a:ext>
            </a:extLst>
          </p:cNvPr>
          <p:cNvSpPr/>
          <p:nvPr userDrawn="1"/>
        </p:nvSpPr>
        <p:spPr>
          <a:xfrm>
            <a:off x="0" y="-1"/>
            <a:ext cx="12192000" cy="1418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621" y="272383"/>
            <a:ext cx="11495049" cy="101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3" name="Gold strip">
            <a:extLst>
              <a:ext uri="{FF2B5EF4-FFF2-40B4-BE49-F238E27FC236}">
                <a16:creationId xmlns:a16="http://schemas.microsoft.com/office/drawing/2014/main" id="{B7788DC2-C383-B063-CAF1-06925BC59BE4}"/>
              </a:ext>
            </a:extLst>
          </p:cNvPr>
          <p:cNvSpPr/>
          <p:nvPr userDrawn="1"/>
        </p:nvSpPr>
        <p:spPr>
          <a:xfrm>
            <a:off x="0" y="-10274"/>
            <a:ext cx="12192000" cy="2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">
            <a:extLst>
              <a:ext uri="{FF2B5EF4-FFF2-40B4-BE49-F238E27FC236}">
                <a16:creationId xmlns:a16="http://schemas.microsoft.com/office/drawing/2014/main" id="{1EB4AFB9-AD46-D1E1-906D-A134828DBB34}"/>
              </a:ext>
            </a:extLst>
          </p:cNvPr>
          <p:cNvSpPr txBox="1">
            <a:spLocks/>
          </p:cNvSpPr>
          <p:nvPr userDrawn="1"/>
        </p:nvSpPr>
        <p:spPr>
          <a:xfrm>
            <a:off x="515938" y="6597651"/>
            <a:ext cx="11125200" cy="26649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lang="en-GB" sz="1000" b="1" i="0" kern="1200" dirty="0">
                <a:solidFill>
                  <a:schemeClr val="accent1"/>
                </a:solidFill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000" b="0" i="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F23EA05-838C-E5C6-2C9D-1239932B0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329" y="5851917"/>
            <a:ext cx="9238881" cy="80337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1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1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</a:t>
            </a:r>
          </a:p>
        </p:txBody>
      </p:sp>
      <p:pic>
        <p:nvPicPr>
          <p:cNvPr id="4" name="Pattern">
            <a:extLst>
              <a:ext uri="{FF2B5EF4-FFF2-40B4-BE49-F238E27FC236}">
                <a16:creationId xmlns:a16="http://schemas.microsoft.com/office/drawing/2014/main" id="{4D545818-D6DD-5899-FA21-137F0F411C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alphaModFix amt="4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" y="1417791"/>
            <a:ext cx="4041984" cy="4250610"/>
          </a:xfrm>
          <a:prstGeom prst="rect">
            <a:avLst/>
          </a:prstGeom>
        </p:spPr>
      </p:pic>
      <p:sp>
        <p:nvSpPr>
          <p:cNvPr id="5" name="Sub-heading">
            <a:extLst>
              <a:ext uri="{FF2B5EF4-FFF2-40B4-BE49-F238E27FC236}">
                <a16:creationId xmlns:a16="http://schemas.microsoft.com/office/drawing/2014/main" id="{E9D14674-E58C-AC8B-92E7-C82D828AC1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42" y="1701054"/>
            <a:ext cx="3703121" cy="3777844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GB" sz="2800" b="1" i="0" kern="1200" dirty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</p:spTree>
    <p:extLst>
      <p:ext uri="{BB962C8B-B14F-4D97-AF65-F5344CB8AC3E}">
        <p14:creationId xmlns:p14="http://schemas.microsoft.com/office/powerpoint/2010/main" val="231860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maroon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7907" y="1707775"/>
            <a:ext cx="11489673" cy="4785173"/>
          </a:xfrm>
        </p:spPr>
        <p:txBody>
          <a:bodyPr>
            <a:normAutofit lnSpcReduction="1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Content placeholder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907" y="266387"/>
            <a:ext cx="8903670" cy="101917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TITLE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3240404-AFEE-56B2-DA73-9A6549082768}"/>
              </a:ext>
            </a:extLst>
          </p:cNvPr>
          <p:cNvCxnSpPr/>
          <p:nvPr userDrawn="1"/>
        </p:nvCxnSpPr>
        <p:spPr>
          <a:xfrm>
            <a:off x="0" y="6609455"/>
            <a:ext cx="12192000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40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on maroon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ttern Maroon Bottom">
            <a:extLst>
              <a:ext uri="{FF2B5EF4-FFF2-40B4-BE49-F238E27FC236}">
                <a16:creationId xmlns:a16="http://schemas.microsoft.com/office/drawing/2014/main" id="{9130908F-4F0E-9ACF-557E-28B6A3C638EB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5866" t="5503" r="48528" b="71220"/>
          <a:stretch/>
        </p:blipFill>
        <p:spPr>
          <a:xfrm>
            <a:off x="264823" y="4471002"/>
            <a:ext cx="4785278" cy="2148599"/>
          </a:xfrm>
          <a:prstGeom prst="rect">
            <a:avLst/>
          </a:prstGeom>
        </p:spPr>
      </p:pic>
      <p:pic>
        <p:nvPicPr>
          <p:cNvPr id="6" name="Pattern Top">
            <a:extLst>
              <a:ext uri="{FF2B5EF4-FFF2-40B4-BE49-F238E27FC236}">
                <a16:creationId xmlns:a16="http://schemas.microsoft.com/office/drawing/2014/main" id="{EBD1AE1D-321F-7D3D-9087-1A30E530623A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6" t="5503" r="48528" b="87106"/>
          <a:stretch/>
        </p:blipFill>
        <p:spPr>
          <a:xfrm flipH="1" flipV="1">
            <a:off x="316373" y="1422399"/>
            <a:ext cx="4785278" cy="682237"/>
          </a:xfrm>
          <a:prstGeom prst="rect">
            <a:avLst/>
          </a:prstGeom>
        </p:spPr>
      </p:pic>
      <p:pic>
        <p:nvPicPr>
          <p:cNvPr id="8" name="Pattern Top">
            <a:extLst>
              <a:ext uri="{FF2B5EF4-FFF2-40B4-BE49-F238E27FC236}">
                <a16:creationId xmlns:a16="http://schemas.microsoft.com/office/drawing/2014/main" id="{4D96D98B-ED91-659A-B3FB-B42BC7B37E6C}"/>
              </a:ext>
            </a:extLst>
          </p:cNvPr>
          <p:cNvPicPr>
            <a:picLocks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866" t="12894" r="48528" b="71220"/>
          <a:stretch/>
        </p:blipFill>
        <p:spPr>
          <a:xfrm flipH="1" flipV="1">
            <a:off x="316373" y="-43961"/>
            <a:ext cx="4784400" cy="1450800"/>
          </a:xfrm>
          <a:prstGeom prst="rect">
            <a:avLst/>
          </a:prstGeom>
        </p:spPr>
      </p:pic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4799" y="1701053"/>
            <a:ext cx="6474047" cy="4797998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0F0F078F-8A4E-A3A0-9754-9B7523B14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523" y="2162753"/>
            <a:ext cx="4639444" cy="225817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49F4D6D-C414-47CB-A624-2FC3BDDE1B1B}"/>
              </a:ext>
            </a:extLst>
          </p:cNvPr>
          <p:cNvCxnSpPr/>
          <p:nvPr userDrawn="1"/>
        </p:nvCxnSpPr>
        <p:spPr>
          <a:xfrm>
            <a:off x="0" y="6609455"/>
            <a:ext cx="12192000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823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grey b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7907" y="1707775"/>
            <a:ext cx="11489673" cy="4785173"/>
          </a:xfrm>
        </p:spPr>
        <p:txBody>
          <a:bodyPr>
            <a:normAutofit lnSpcReduction="1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Content placeholder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907" y="266387"/>
            <a:ext cx="8903670" cy="101917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TITLE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1026BB4-0FF7-56D5-E633-C1651E52F80C}"/>
              </a:ext>
            </a:extLst>
          </p:cNvPr>
          <p:cNvCxnSpPr/>
          <p:nvPr userDrawn="1"/>
        </p:nvCxnSpPr>
        <p:spPr>
          <a:xfrm>
            <a:off x="0" y="6609455"/>
            <a:ext cx="12192000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15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on grey b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ttern Maroon Bottom">
            <a:extLst>
              <a:ext uri="{FF2B5EF4-FFF2-40B4-BE49-F238E27FC236}">
                <a16:creationId xmlns:a16="http://schemas.microsoft.com/office/drawing/2014/main" id="{9130908F-4F0E-9ACF-557E-28B6A3C638EB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5866" t="5503" r="48528" b="71220"/>
          <a:stretch/>
        </p:blipFill>
        <p:spPr>
          <a:xfrm>
            <a:off x="264823" y="4471002"/>
            <a:ext cx="4785278" cy="2148599"/>
          </a:xfrm>
          <a:prstGeom prst="rect">
            <a:avLst/>
          </a:prstGeom>
        </p:spPr>
      </p:pic>
      <p:pic>
        <p:nvPicPr>
          <p:cNvPr id="6" name="Pattern Top">
            <a:extLst>
              <a:ext uri="{FF2B5EF4-FFF2-40B4-BE49-F238E27FC236}">
                <a16:creationId xmlns:a16="http://schemas.microsoft.com/office/drawing/2014/main" id="{EBD1AE1D-321F-7D3D-9087-1A30E530623A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6" t="5503" r="48528" b="87106"/>
          <a:stretch/>
        </p:blipFill>
        <p:spPr>
          <a:xfrm flipH="1" flipV="1">
            <a:off x="316373" y="1422399"/>
            <a:ext cx="4785278" cy="682237"/>
          </a:xfrm>
          <a:prstGeom prst="rect">
            <a:avLst/>
          </a:prstGeom>
        </p:spPr>
      </p:pic>
      <p:pic>
        <p:nvPicPr>
          <p:cNvPr id="8" name="Pattern Top">
            <a:extLst>
              <a:ext uri="{FF2B5EF4-FFF2-40B4-BE49-F238E27FC236}">
                <a16:creationId xmlns:a16="http://schemas.microsoft.com/office/drawing/2014/main" id="{4D96D98B-ED91-659A-B3FB-B42BC7B37E6C}"/>
              </a:ext>
            </a:extLst>
          </p:cNvPr>
          <p:cNvPicPr>
            <a:picLocks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866" t="12894" r="48528" b="71220"/>
          <a:stretch/>
        </p:blipFill>
        <p:spPr>
          <a:xfrm flipH="1" flipV="1">
            <a:off x="316373" y="-43961"/>
            <a:ext cx="4784400" cy="1450800"/>
          </a:xfrm>
          <a:prstGeom prst="rect">
            <a:avLst/>
          </a:prstGeom>
        </p:spPr>
      </p:pic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4799" y="1701053"/>
            <a:ext cx="6474047" cy="4797998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0322BCAE-CD52-F05E-AB35-904BBB08A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523" y="2162753"/>
            <a:ext cx="4639444" cy="225817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DC565BC-9DD3-A207-8C20-748C3AF9A388}"/>
              </a:ext>
            </a:extLst>
          </p:cNvPr>
          <p:cNvCxnSpPr/>
          <p:nvPr userDrawn="1"/>
        </p:nvCxnSpPr>
        <p:spPr>
          <a:xfrm>
            <a:off x="0" y="6609455"/>
            <a:ext cx="12192000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85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7907" y="1707775"/>
            <a:ext cx="11489673" cy="478517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Content placeholder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907" y="266387"/>
            <a:ext cx="8903670" cy="101917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White.Strip.Footer">
            <a:extLst>
              <a:ext uri="{FF2B5EF4-FFF2-40B4-BE49-F238E27FC236}">
                <a16:creationId xmlns:a16="http://schemas.microsoft.com/office/drawing/2014/main" id="{CA1C759E-C34F-40B0-240D-BD3B24826B0B}"/>
              </a:ext>
            </a:extLst>
          </p:cNvPr>
          <p:cNvSpPr/>
          <p:nvPr userDrawn="1"/>
        </p:nvSpPr>
        <p:spPr>
          <a:xfrm>
            <a:off x="0" y="6585222"/>
            <a:ext cx="12192000" cy="275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">
            <a:extLst>
              <a:ext uri="{FF2B5EF4-FFF2-40B4-BE49-F238E27FC236}">
                <a16:creationId xmlns:a16="http://schemas.microsoft.com/office/drawing/2014/main" id="{5DE18A1C-E612-604E-AA9F-9A73E465BA68}"/>
              </a:ext>
            </a:extLst>
          </p:cNvPr>
          <p:cNvSpPr txBox="1">
            <a:spLocks/>
          </p:cNvSpPr>
          <p:nvPr userDrawn="1"/>
        </p:nvSpPr>
        <p:spPr>
          <a:xfrm>
            <a:off x="338048" y="6597651"/>
            <a:ext cx="11513709" cy="266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lang="en-GB" sz="1000" b="1" i="0" kern="1200" dirty="0">
                <a:solidFill>
                  <a:schemeClr val="accent1"/>
                </a:solidFill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000" b="0" i="0" dirty="0">
                <a:solidFill>
                  <a:schemeClr val="accent3"/>
                </a:solidFill>
                <a:latin typeface="Trebuchet MS" panose="020B0703020202090204" pitchFamily="34" charset="0"/>
              </a:rPr>
              <a:t>Engineering · </a:t>
            </a:r>
            <a:r>
              <a:rPr lang="en-GB" sz="1000" b="0" i="0" dirty="0" err="1">
                <a:solidFill>
                  <a:schemeClr val="accent3"/>
                </a:solidFill>
                <a:latin typeface="Trebuchet MS" panose="020B0703020202090204" pitchFamily="34" charset="0"/>
              </a:rPr>
              <a:t>EyobuNjineli</a:t>
            </a:r>
            <a:r>
              <a:rPr lang="en-GB" sz="1000" b="0" i="0" dirty="0">
                <a:solidFill>
                  <a:schemeClr val="accent3"/>
                </a:solidFill>
                <a:latin typeface="Trebuchet MS" panose="020B0703020202090204" pitchFamily="34" charset="0"/>
              </a:rPr>
              <a:t> · </a:t>
            </a:r>
            <a:r>
              <a:rPr lang="en-GB" sz="1000" b="0" i="0" dirty="0" err="1">
                <a:solidFill>
                  <a:schemeClr val="accent3"/>
                </a:solidFill>
                <a:latin typeface="Trebuchet MS" panose="020B0703020202090204" pitchFamily="34" charset="0"/>
              </a:rPr>
              <a:t>Ingenieurswese</a:t>
            </a:r>
            <a:endParaRPr lang="en-GB" sz="1000" b="0" i="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301AC438-5C4B-A74B-973C-02E8105BD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242" y="1708280"/>
            <a:ext cx="11511516" cy="4782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White.Banner.Top">
            <a:extLst>
              <a:ext uri="{FF2B5EF4-FFF2-40B4-BE49-F238E27FC236}">
                <a16:creationId xmlns:a16="http://schemas.microsoft.com/office/drawing/2014/main" id="{D70D17EB-87E2-EC45-B0B0-B16E5C2558F6}"/>
              </a:ext>
            </a:extLst>
          </p:cNvPr>
          <p:cNvSpPr/>
          <p:nvPr userDrawn="1"/>
        </p:nvSpPr>
        <p:spPr>
          <a:xfrm>
            <a:off x="0" y="-1"/>
            <a:ext cx="12192000" cy="1418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SU Logo">
            <a:extLst>
              <a:ext uri="{FF2B5EF4-FFF2-40B4-BE49-F238E27FC236}">
                <a16:creationId xmlns:a16="http://schemas.microsoft.com/office/drawing/2014/main" id="{D9086DBD-5A09-A082-83CD-FF70F4F45CF9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584456" y="1"/>
            <a:ext cx="2609737" cy="1410832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EC044E2A-3062-F245-818F-F465A0481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049" y="265152"/>
            <a:ext cx="8903973" cy="1052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AF34BA9-8B36-C31A-B21E-737FB1153FFD}"/>
              </a:ext>
            </a:extLst>
          </p:cNvPr>
          <p:cNvCxnSpPr/>
          <p:nvPr userDrawn="1"/>
        </p:nvCxnSpPr>
        <p:spPr>
          <a:xfrm>
            <a:off x="0" y="6596341"/>
            <a:ext cx="12192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1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67" r:id="rId3"/>
    <p:sldLayoutId id="2147483768" r:id="rId4"/>
    <p:sldLayoutId id="2147483757" r:id="rId5"/>
    <p:sldLayoutId id="2147483760" r:id="rId6"/>
    <p:sldLayoutId id="2147483761" r:id="rId7"/>
    <p:sldLayoutId id="2147483764" r:id="rId8"/>
    <p:sldLayoutId id="2147483697" r:id="rId9"/>
    <p:sldLayoutId id="2147483725" r:id="rId10"/>
    <p:sldLayoutId id="2147483712" r:id="rId11"/>
    <p:sldLayoutId id="2147483716" r:id="rId12"/>
    <p:sldLayoutId id="2147483741" r:id="rId13"/>
    <p:sldLayoutId id="2147483729" r:id="rId14"/>
    <p:sldLayoutId id="2147483755" r:id="rId15"/>
    <p:sldLayoutId id="2147483765" r:id="rId16"/>
    <p:sldLayoutId id="2147483756" r:id="rId17"/>
    <p:sldLayoutId id="21474837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95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166" userDrawn="1">
          <p15:clr>
            <a:srgbClr val="F26B43"/>
          </p15:clr>
        </p15:guide>
        <p15:guide id="4" pos="7514" userDrawn="1">
          <p15:clr>
            <a:srgbClr val="F26B43"/>
          </p15:clr>
        </p15:guide>
        <p15:guide id="5" pos="7333" userDrawn="1">
          <p15:clr>
            <a:srgbClr val="F26B43"/>
          </p15:clr>
        </p15:guide>
        <p15:guide id="6" orient="horz" pos="4156" userDrawn="1">
          <p15:clr>
            <a:srgbClr val="F26B43"/>
          </p15:clr>
        </p15:guide>
        <p15:guide id="7" orient="horz" pos="232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orient="horz" pos="8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eanj@sun.ac.z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clivegov@sun.ac.za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.ac.za/en/faculties/engineering/departments/industrial-engineering/health-and-safety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>
            <a:extLst>
              <a:ext uri="{FF2B5EF4-FFF2-40B4-BE49-F238E27FC236}">
                <a16:creationId xmlns:a16="http://schemas.microsoft.com/office/drawing/2014/main" id="{F35DFA33-9EF1-B4C8-F6A1-1B605D6914C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44069F1-1209-9E15-E801-1DB59A70C030}"/>
              </a:ext>
            </a:extLst>
          </p:cNvPr>
          <p:cNvSpPr/>
          <p:nvPr/>
        </p:nvSpPr>
        <p:spPr>
          <a:xfrm>
            <a:off x="0" y="0"/>
            <a:ext cx="12192000" cy="3587750"/>
          </a:xfrm>
          <a:prstGeom prst="rect">
            <a:avLst/>
          </a:prstGeom>
          <a:gradFill flip="none" rotWithShape="1">
            <a:gsLst>
              <a:gs pos="32000">
                <a:schemeClr val="bg1">
                  <a:lumMod val="47000"/>
                  <a:alpha val="0"/>
                </a:schemeClr>
              </a:gs>
              <a:gs pos="100000">
                <a:srgbClr val="FFFFF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Photo by ...">
            <a:extLst>
              <a:ext uri="{FF2B5EF4-FFF2-40B4-BE49-F238E27FC236}">
                <a16:creationId xmlns:a16="http://schemas.microsoft.com/office/drawing/2014/main" id="{941D5ED5-F86B-A04C-DC16-652EEFADB5E9}"/>
              </a:ext>
            </a:extLst>
          </p:cNvPr>
          <p:cNvSpPr txBox="1"/>
          <p:nvPr/>
        </p:nvSpPr>
        <p:spPr>
          <a:xfrm>
            <a:off x="10842366" y="6564563"/>
            <a:ext cx="12852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95000"/>
                  </a:schemeClr>
                </a:solidFill>
                <a:latin typeface="Trebuchet MS" panose="020B0703020202090204" pitchFamily="34" charset="0"/>
              </a:rPr>
              <a:t>Photo by Stefan Els</a:t>
            </a:r>
          </a:p>
        </p:txBody>
      </p:sp>
      <p:grpSp>
        <p:nvGrpSpPr>
          <p:cNvPr id="9" name="Rectangle group">
            <a:extLst>
              <a:ext uri="{FF2B5EF4-FFF2-40B4-BE49-F238E27FC236}">
                <a16:creationId xmlns:a16="http://schemas.microsoft.com/office/drawing/2014/main" id="{FC2F9D6D-C0EC-AD9F-26CB-C5004CD3FDD7}"/>
              </a:ext>
            </a:extLst>
          </p:cNvPr>
          <p:cNvGrpSpPr/>
          <p:nvPr/>
        </p:nvGrpSpPr>
        <p:grpSpPr>
          <a:xfrm>
            <a:off x="-1" y="4575478"/>
            <a:ext cx="5035297" cy="2282521"/>
            <a:chOff x="0" y="1352622"/>
            <a:chExt cx="5040000" cy="2543863"/>
          </a:xfrm>
        </p:grpSpPr>
        <p:sp>
          <p:nvSpPr>
            <p:cNvPr id="10" name="Rectangle">
              <a:extLst>
                <a:ext uri="{FF2B5EF4-FFF2-40B4-BE49-F238E27FC236}">
                  <a16:creationId xmlns:a16="http://schemas.microsoft.com/office/drawing/2014/main" id="{BA8CE283-BC08-9A7E-CF3A-A9D78188C3DD}"/>
                </a:ext>
              </a:extLst>
            </p:cNvPr>
            <p:cNvSpPr/>
            <p:nvPr/>
          </p:nvSpPr>
          <p:spPr>
            <a:xfrm>
              <a:off x="0" y="1352622"/>
              <a:ext cx="5040000" cy="2389352"/>
            </a:xfrm>
            <a:prstGeom prst="rect">
              <a:avLst/>
            </a:prstGeom>
            <a:solidFill>
              <a:srgbClr val="612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">
              <a:extLst>
                <a:ext uri="{FF2B5EF4-FFF2-40B4-BE49-F238E27FC236}">
                  <a16:creationId xmlns:a16="http://schemas.microsoft.com/office/drawing/2014/main" id="{7E64475B-2855-CA13-7EEF-09B60C3FF117}"/>
                </a:ext>
              </a:extLst>
            </p:cNvPr>
            <p:cNvSpPr/>
            <p:nvPr/>
          </p:nvSpPr>
          <p:spPr>
            <a:xfrm>
              <a:off x="0" y="3741974"/>
              <a:ext cx="5040000" cy="1545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SU Logo">
            <a:extLst>
              <a:ext uri="{FF2B5EF4-FFF2-40B4-BE49-F238E27FC236}">
                <a16:creationId xmlns:a16="http://schemas.microsoft.com/office/drawing/2014/main" id="{3080762D-2781-7100-36C3-808F719CE88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6808" y="-122990"/>
            <a:ext cx="3662576" cy="198000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1074A1E9-B4C9-974C-A92D-588C9706A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59" y="4575479"/>
            <a:ext cx="5932199" cy="1989084"/>
          </a:xfrm>
        </p:spPr>
        <p:txBody>
          <a:bodyPr/>
          <a:lstStyle/>
          <a:p>
            <a:r>
              <a:rPr lang="en-US" dirty="0"/>
              <a:t>Department of </a:t>
            </a:r>
            <a:br>
              <a:rPr lang="en-US" dirty="0"/>
            </a:br>
            <a:r>
              <a:rPr lang="en-US" dirty="0"/>
              <a:t>Industrial Engineering</a:t>
            </a:r>
            <a:br>
              <a:rPr lang="en-US" dirty="0"/>
            </a:br>
            <a:r>
              <a:rPr lang="en-US" dirty="0"/>
              <a:t>Safety Training 2026</a:t>
            </a:r>
          </a:p>
        </p:txBody>
      </p:sp>
    </p:spTree>
    <p:extLst>
      <p:ext uri="{BB962C8B-B14F-4D97-AF65-F5344CB8AC3E}">
        <p14:creationId xmlns:p14="http://schemas.microsoft.com/office/powerpoint/2010/main" val="2496186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529" y="927848"/>
            <a:ext cx="8550141" cy="4551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Following must be disposed of in approved ways</a:t>
            </a: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r>
              <a:rPr lang="en-US" sz="2800" dirty="0"/>
              <a:t>Computer equipment </a:t>
            </a:r>
          </a:p>
          <a:p>
            <a:pPr marL="0" indent="0">
              <a:buNone/>
            </a:pPr>
            <a:r>
              <a:rPr lang="en-US" sz="2800" dirty="0"/>
              <a:t>	(contact Dean Johnson </a:t>
            </a:r>
            <a:r>
              <a:rPr lang="en-US" sz="2800" dirty="0">
                <a:hlinkClick r:id="rId3"/>
              </a:rPr>
              <a:t>deanj@sun.ac.za</a:t>
            </a:r>
            <a:r>
              <a:rPr lang="en-US" sz="2800" dirty="0"/>
              <a:t>)</a:t>
            </a:r>
          </a:p>
          <a:p>
            <a:r>
              <a:rPr lang="en-US" sz="2800" dirty="0"/>
              <a:t>Batteries</a:t>
            </a:r>
          </a:p>
          <a:p>
            <a:pPr marL="0" indent="0">
              <a:buNone/>
            </a:pPr>
            <a:r>
              <a:rPr lang="en-US" sz="2800" dirty="0"/>
              <a:t>	(contact Amelia Henning </a:t>
            </a:r>
            <a:r>
              <a:rPr lang="en-US" sz="2800" dirty="0">
                <a:hlinkClick r:id="rId3"/>
              </a:rPr>
              <a:t>deanj@sun.ac.za</a:t>
            </a:r>
            <a:r>
              <a:rPr lang="en-US" sz="2800" dirty="0"/>
              <a:t>)</a:t>
            </a:r>
          </a:p>
          <a:p>
            <a:r>
              <a:rPr lang="en-US" sz="2800" dirty="0"/>
              <a:t>Chemicals</a:t>
            </a:r>
          </a:p>
          <a:p>
            <a:pPr marL="0" indent="0">
              <a:buNone/>
            </a:pPr>
            <a:r>
              <a:rPr lang="en-US" sz="2800" dirty="0"/>
              <a:t>	(contact Xola </a:t>
            </a:r>
            <a:r>
              <a:rPr lang="en-US" sz="2800" dirty="0" err="1"/>
              <a:t>Madyibi</a:t>
            </a:r>
            <a:r>
              <a:rPr lang="en-US" sz="2800" dirty="0"/>
              <a:t> </a:t>
            </a:r>
            <a:r>
              <a:rPr lang="en-US" sz="2800" dirty="0">
                <a:hlinkClick r:id="rId4"/>
              </a:rPr>
              <a:t>xola@sun.ac.za</a:t>
            </a:r>
            <a:r>
              <a:rPr lang="en-US" sz="2800" dirty="0"/>
              <a:t>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203354"/>
            <a:ext cx="11495049" cy="724494"/>
          </a:xfrm>
        </p:spPr>
        <p:txBody>
          <a:bodyPr>
            <a:normAutofit/>
          </a:bodyPr>
          <a:lstStyle/>
          <a:p>
            <a:r>
              <a:rPr lang="en-US" dirty="0"/>
              <a:t>RULES WHEN HANDLING HAZARDOUS MATERIALS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E27AA9-2A5C-EA4A-B92E-A9AFA100BB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242" y="1291560"/>
            <a:ext cx="2591217" cy="36973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Handling  Hazardous materials</a:t>
            </a:r>
          </a:p>
        </p:txBody>
      </p:sp>
    </p:spTree>
    <p:extLst>
      <p:ext uri="{BB962C8B-B14F-4D97-AF65-F5344CB8AC3E}">
        <p14:creationId xmlns:p14="http://schemas.microsoft.com/office/powerpoint/2010/main" val="3924548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09" y="1116104"/>
            <a:ext cx="11487961" cy="43030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61223B"/>
                </a:solidFill>
              </a:rPr>
              <a:t>CLOTHES AND SAFETY EQUIPMENT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No bare feet allowed in the building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Only closed shoes allowed in the lab area- NO </a:t>
            </a:r>
            <a:r>
              <a:rPr lang="en-US" sz="3200" i="1" dirty="0"/>
              <a:t>flip-flops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Safety shoes (hard toe) compulsory when moving heavy objects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PPE (e.g., hearing protection, safety goggles) compulsory where signposted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No loose clothes or long hair near moving machines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Make sure you know where the nearest fire extinguisher or hose is before you start working in the lab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203354"/>
            <a:ext cx="11495049" cy="724494"/>
          </a:xfrm>
        </p:spPr>
        <p:txBody>
          <a:bodyPr/>
          <a:lstStyle/>
          <a:p>
            <a:r>
              <a:rPr lang="en-US" dirty="0"/>
              <a:t>CLOTHES AND SAFETY EQUIPMENT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685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B3DA31-1085-7A3D-38D7-484424053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21" y="272383"/>
            <a:ext cx="11495049" cy="601676"/>
          </a:xfrm>
        </p:spPr>
        <p:txBody>
          <a:bodyPr/>
          <a:lstStyle/>
          <a:p>
            <a:pPr algn="ctr"/>
            <a:r>
              <a:rPr lang="en-US" dirty="0"/>
              <a:t>Allowable Shoes in Lab Areas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C47E64-940B-75A7-C07D-F524DE1BE1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400" dirty="0"/>
              <a:t>Staff and Senior Students of the Industrial Engineering  Building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6CF2AD2-F8BF-65A1-A63C-D3E693CE3A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9327" y="1644614"/>
            <a:ext cx="3228844" cy="36749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4C8AD0-9DE1-328C-63B8-C3204BC6921D}"/>
              </a:ext>
            </a:extLst>
          </p:cNvPr>
          <p:cNvSpPr txBox="1"/>
          <p:nvPr/>
        </p:nvSpPr>
        <p:spPr>
          <a:xfrm>
            <a:off x="1559854" y="968188"/>
            <a:ext cx="2460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YES</a:t>
            </a:r>
            <a:endParaRPr lang="en-ZA" sz="3200" b="1" dirty="0">
              <a:solidFill>
                <a:srgbClr val="00B05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1F12AC-9249-C480-0656-08E56E8E4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118" y="1380394"/>
            <a:ext cx="2998694" cy="407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41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529" y="927848"/>
            <a:ext cx="8550141" cy="45510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No unauthorized persons may enter a lab or workshop</a:t>
            </a:r>
          </a:p>
          <a:p>
            <a:r>
              <a:rPr lang="en-US" sz="2800" dirty="0"/>
              <a:t>Keep doors closed, even during office hours</a:t>
            </a:r>
          </a:p>
          <a:p>
            <a:r>
              <a:rPr lang="en-US" sz="2800" dirty="0"/>
              <a:t>Only access demarcated areas in the workshop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No-one may work alone in a lab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(excluding offices in labs)</a:t>
            </a:r>
          </a:p>
          <a:p>
            <a:r>
              <a:rPr lang="en-US" sz="2800" dirty="0"/>
              <a:t>Also applies to after hours</a:t>
            </a:r>
          </a:p>
          <a:p>
            <a:r>
              <a:rPr lang="en-US" sz="2800" dirty="0"/>
              <a:t>At least one other person must be within hearing distance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203354"/>
            <a:ext cx="11495049" cy="724494"/>
          </a:xfrm>
        </p:spPr>
        <p:txBody>
          <a:bodyPr/>
          <a:lstStyle/>
          <a:p>
            <a:r>
              <a:rPr lang="en-US" dirty="0"/>
              <a:t>RULES IN LABORATORY AREAS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E27AA9-2A5C-EA4A-B92E-A9AFA100BB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242" y="1291560"/>
            <a:ext cx="2591217" cy="36973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Laboratory Areas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2060"/>
                </a:solidFill>
              </a:rPr>
              <a:t>Always have a cell phone with you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2060"/>
                </a:solidFill>
              </a:rPr>
              <a:t>24/7</a:t>
            </a:r>
          </a:p>
          <a:p>
            <a:r>
              <a:rPr lang="en-US" b="0" dirty="0">
                <a:solidFill>
                  <a:srgbClr val="002060"/>
                </a:solidFill>
              </a:rPr>
              <a:t>Emergency no.</a:t>
            </a:r>
          </a:p>
          <a:p>
            <a:r>
              <a:rPr lang="en-US" dirty="0">
                <a:solidFill>
                  <a:srgbClr val="002060"/>
                </a:solidFill>
              </a:rPr>
              <a:t>021 808 2333</a:t>
            </a:r>
          </a:p>
        </p:txBody>
      </p:sp>
    </p:spTree>
    <p:extLst>
      <p:ext uri="{BB962C8B-B14F-4D97-AF65-F5344CB8AC3E}">
        <p14:creationId xmlns:p14="http://schemas.microsoft.com/office/powerpoint/2010/main" val="1913042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B3DA31-1085-7A3D-38D7-484424053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Laboatory</a:t>
            </a:r>
            <a:r>
              <a:rPr lang="en-US" dirty="0"/>
              <a:t> Areas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C47E64-940B-75A7-C07D-F524DE1BE1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400" dirty="0"/>
              <a:t>Staff and Senior Students of the Industrial Engineering  Building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801255-365B-2686-07A5-64BBF9B6AE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234" y="758854"/>
            <a:ext cx="6465441" cy="484908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FECB4F-69C1-F3CB-C2CC-F26DD5813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59158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529" y="927848"/>
            <a:ext cx="8550141" cy="45510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Whenever or wherever you attend a laboratory practical – remember</a:t>
            </a: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r>
              <a:rPr lang="en-US" sz="2800" dirty="0"/>
              <a:t>Each practical must start with going through safety instructions for that practical</a:t>
            </a:r>
          </a:p>
          <a:p>
            <a:pPr marL="0" indent="0">
              <a:buNone/>
            </a:pPr>
            <a:r>
              <a:rPr lang="en-US" sz="2800" dirty="0"/>
              <a:t>	</a:t>
            </a:r>
          </a:p>
          <a:p>
            <a:r>
              <a:rPr lang="en-US" sz="2800" dirty="0"/>
              <a:t>Attendance register for each practical – need to be signed by anyone attending the practical to confirm that he/she understands the safety procedures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203354"/>
            <a:ext cx="11495049" cy="724494"/>
          </a:xfrm>
        </p:spPr>
        <p:txBody>
          <a:bodyPr/>
          <a:lstStyle/>
          <a:p>
            <a:r>
              <a:rPr lang="en-US" dirty="0"/>
              <a:t>LAB PRACTICALS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E27AA9-2A5C-EA4A-B92E-A9AFA100BB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242" y="1291560"/>
            <a:ext cx="2591217" cy="3697300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Laboratory Practicals</a:t>
            </a:r>
          </a:p>
          <a:p>
            <a:r>
              <a:rPr lang="en-US" b="0" dirty="0">
                <a:solidFill>
                  <a:srgbClr val="002060"/>
                </a:solidFill>
              </a:rPr>
              <a:t>If </a:t>
            </a:r>
            <a:r>
              <a:rPr lang="en-US" b="0" dirty="0" err="1">
                <a:solidFill>
                  <a:srgbClr val="002060"/>
                </a:solidFill>
              </a:rPr>
              <a:t>practicals</a:t>
            </a:r>
            <a:r>
              <a:rPr lang="en-US" b="0" dirty="0">
                <a:solidFill>
                  <a:srgbClr val="002060"/>
                </a:solidFill>
              </a:rPr>
              <a:t> does not start with a safety briefing, please demand that it does</a:t>
            </a:r>
          </a:p>
        </p:txBody>
      </p:sp>
    </p:spTree>
    <p:extLst>
      <p:ext uri="{BB962C8B-B14F-4D97-AF65-F5344CB8AC3E}">
        <p14:creationId xmlns:p14="http://schemas.microsoft.com/office/powerpoint/2010/main" val="368948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09" y="1116104"/>
            <a:ext cx="11487961" cy="430306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61223B"/>
                </a:solidFill>
              </a:rPr>
              <a:t>No person may use dangerous equipment alone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E.g., equipment with exposed moving parts, the potential for explosions/fire/electrical shock, high pressure/velocity gas/air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There must be at least one other person in the same lab, also after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1223B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No unauthorized persons may work on electrical equipment</a:t>
            </a: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The law is very strict in this regard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A student is NOT allowed to fit a 15A plug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dirty="0">
                <a:solidFill>
                  <a:srgbClr val="61223B"/>
                </a:solidFill>
              </a:rPr>
              <a:t>S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1223B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tudents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1223B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 must obtain permission before they work in any laboratory or work with any equipment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Obtain permission from the person in charge of that equipment or lab (given on the door of labs/otherwise ask lecturer or lab manager)</a:t>
            </a:r>
            <a:endParaRPr lang="en-US" sz="3200" i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189906"/>
            <a:ext cx="11495049" cy="724494"/>
          </a:xfrm>
        </p:spPr>
        <p:txBody>
          <a:bodyPr/>
          <a:lstStyle/>
          <a:p>
            <a:r>
              <a:rPr lang="en-US" dirty="0"/>
              <a:t>LABORATORY SETUPS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822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09" y="1116104"/>
            <a:ext cx="11487961" cy="43030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61223B"/>
                </a:solidFill>
              </a:rPr>
              <a:t>If you build up a new lab setup or change an existing one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You must compile safety instructions before starting to operate the setup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Must obtain approval of instructions from supervisor/technician and lab manager before starting to operate the setup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Beware of preliminary testing in the workshop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dirty="0">
                <a:solidFill>
                  <a:srgbClr val="61223B"/>
                </a:solidFill>
              </a:rPr>
              <a:t>If you use an existing lab setup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1223B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Obtain its safety instruction or compile a new set (to be approved by the supervisor/technician and lab manager)</a:t>
            </a:r>
            <a:endParaRPr lang="en-US" sz="3200" i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189906"/>
            <a:ext cx="11495049" cy="724494"/>
          </a:xfrm>
        </p:spPr>
        <p:txBody>
          <a:bodyPr/>
          <a:lstStyle/>
          <a:p>
            <a:r>
              <a:rPr lang="en-US" dirty="0"/>
              <a:t>Laboratory setups (continuing)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771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09" y="1116104"/>
            <a:ext cx="11487961" cy="43030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61223B"/>
                </a:solidFill>
              </a:rPr>
              <a:t>SAFETY PROCEDURES FOR LABORATORY SETUPS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Applies to all Industrial Engineering Projects, as well as all postgraduate students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Applies to each new/changed laboratory setup or where the procedure for an existing set-up is not available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Forms 1.1 and 1.2 can be downloaded from</a:t>
            </a:r>
          </a:p>
          <a:p>
            <a:pPr marL="0" indent="0">
              <a:buNone/>
            </a:pPr>
            <a:r>
              <a:rPr lang="en-US" sz="3200" dirty="0">
                <a:hlinkClick r:id="rId3"/>
              </a:rPr>
              <a:t>https://www.su.ac.za/en/faculties/engineering/departments/industrial-engineering/health-and-safety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and must be filled out and signed before starting any Lab Work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189906"/>
            <a:ext cx="11495049" cy="724494"/>
          </a:xfrm>
        </p:spPr>
        <p:txBody>
          <a:bodyPr/>
          <a:lstStyle/>
          <a:p>
            <a:r>
              <a:rPr lang="en-US" dirty="0"/>
              <a:t>Laboratory setups (continuing)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465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09" y="1116104"/>
            <a:ext cx="11487961" cy="430306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61223B"/>
                </a:solidFill>
              </a:rPr>
              <a:t>Step 1: </a:t>
            </a:r>
            <a:r>
              <a:rPr lang="en-US" sz="4500" b="1" dirty="0">
                <a:solidFill>
                  <a:srgbClr val="61223B"/>
                </a:solidFill>
              </a:rPr>
              <a:t>Determine</a:t>
            </a:r>
            <a:r>
              <a:rPr lang="en-US" sz="4000" b="1" dirty="0">
                <a:solidFill>
                  <a:srgbClr val="61223B"/>
                </a:solidFill>
              </a:rPr>
              <a:t> the potential risks the setup holds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The health and safety of the people who are going to use the setup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The health and safety of the people who are in close proximity to the setup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The equipment itself, the environment, surrounding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buildings, etc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61223B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Examples of risks that must be considered</a:t>
            </a: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Uncontrolled accumulation of flammable gases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Inadequate protection from fast rotating masses, such as shafts and fans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Inadequate insulation of electrical equipment, especially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when working with water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189906"/>
            <a:ext cx="11495049" cy="724494"/>
          </a:xfrm>
        </p:spPr>
        <p:txBody>
          <a:bodyPr/>
          <a:lstStyle/>
          <a:p>
            <a:r>
              <a:rPr lang="en-US" dirty="0"/>
              <a:t>Safety procedures for Laboratory setups (continuing)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3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226" y="927848"/>
            <a:ext cx="7462444" cy="4551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FIRE/EXPLOSION/BOMB SCARE</a:t>
            </a:r>
          </a:p>
          <a:p>
            <a:r>
              <a:rPr lang="en-US" sz="2800" dirty="0"/>
              <a:t>Call Campus Security</a:t>
            </a:r>
          </a:p>
          <a:p>
            <a:r>
              <a:rPr lang="en-US" sz="2800" dirty="0"/>
              <a:t>Help/stay with injured, otherwise evacuate</a:t>
            </a:r>
          </a:p>
          <a:p>
            <a:r>
              <a:rPr lang="en-US" sz="2800" dirty="0"/>
              <a:t>Do NOT try to extinguish fire if it endangers your health or life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POWER CUTS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D535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Prepare for when power comes on again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4D5356"/>
                </a:solidFill>
              </a:rPr>
              <a:t>Always consider all connections to be live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D535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203354"/>
            <a:ext cx="11495049" cy="724494"/>
          </a:xfrm>
        </p:spPr>
        <p:txBody>
          <a:bodyPr/>
          <a:lstStyle/>
          <a:p>
            <a:r>
              <a:rPr lang="en-US" dirty="0"/>
              <a:t>Campus Security contact number : 021 808 2333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E27AA9-2A5C-EA4A-B92E-A9AFA100BB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242" y="1291560"/>
            <a:ext cx="3703121" cy="3697300"/>
          </a:xfrm>
        </p:spPr>
        <p:txBody>
          <a:bodyPr>
            <a:normAutofit/>
          </a:bodyPr>
          <a:lstStyle/>
          <a:p>
            <a:r>
              <a:rPr lang="en-US" sz="3200" dirty="0"/>
              <a:t>GOOD IDEA </a:t>
            </a:r>
            <a:r>
              <a:rPr lang="en-US" dirty="0"/>
              <a:t>Save </a:t>
            </a:r>
          </a:p>
          <a:p>
            <a:r>
              <a:rPr lang="en-US" dirty="0"/>
              <a:t>Campus Security </a:t>
            </a:r>
          </a:p>
          <a:p>
            <a:r>
              <a:rPr lang="en-US" dirty="0"/>
              <a:t>number on your </a:t>
            </a:r>
          </a:p>
          <a:p>
            <a:r>
              <a:rPr lang="en-US" dirty="0"/>
              <a:t>cell phone</a:t>
            </a:r>
          </a:p>
          <a:p>
            <a:endParaRPr lang="en-US" dirty="0"/>
          </a:p>
          <a:p>
            <a:r>
              <a:rPr lang="en-US" sz="3200" dirty="0">
                <a:solidFill>
                  <a:srgbClr val="002060"/>
                </a:solidFill>
              </a:rPr>
              <a:t>021 808 2333</a:t>
            </a:r>
          </a:p>
        </p:txBody>
      </p:sp>
    </p:spTree>
    <p:extLst>
      <p:ext uri="{BB962C8B-B14F-4D97-AF65-F5344CB8AC3E}">
        <p14:creationId xmlns:p14="http://schemas.microsoft.com/office/powerpoint/2010/main" val="2681311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09" y="1116104"/>
            <a:ext cx="11487961" cy="430306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61223B"/>
                </a:solidFill>
              </a:rPr>
              <a:t>Step 2: </a:t>
            </a:r>
            <a:r>
              <a:rPr lang="en-US" sz="4500" b="1" dirty="0">
                <a:solidFill>
                  <a:srgbClr val="61223B"/>
                </a:solidFill>
              </a:rPr>
              <a:t>Determine</a:t>
            </a:r>
            <a:r>
              <a:rPr lang="en-US" sz="4000" b="1" dirty="0">
                <a:solidFill>
                  <a:srgbClr val="61223B"/>
                </a:solidFill>
              </a:rPr>
              <a:t> the steps that can be reasonably accomplished to minimize the risk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Seriousness and scope of the risk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Availability of knowledge regarding the risk, and methods to minimize/remove the risk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Availability and appropriateness of methods to minimize/remove the risk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The costs involved to minimize/remove the risk with respect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to the associated advantages</a:t>
            </a:r>
          </a:p>
          <a:p>
            <a:pPr>
              <a:buFont typeface="Wingdings" panose="05000000000000000000" pitchFamily="2" charset="2"/>
              <a:buChar char="Ø"/>
            </a:pPr>
            <a:endParaRPr lang="en-ZA" sz="3200" dirty="0"/>
          </a:p>
          <a:p>
            <a:pPr marL="0" indent="0">
              <a:buNone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61223B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The project must be stopped if funding is not available to minimize/remove significant risks</a:t>
            </a: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189906"/>
            <a:ext cx="11495049" cy="724494"/>
          </a:xfrm>
        </p:spPr>
        <p:txBody>
          <a:bodyPr/>
          <a:lstStyle/>
          <a:p>
            <a:r>
              <a:rPr lang="en-US" dirty="0"/>
              <a:t>Safety procedures for Laboratory setups (continuing)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529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09" y="1116104"/>
            <a:ext cx="11487961" cy="430306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61223B"/>
                </a:solidFill>
              </a:rPr>
              <a:t>Step 3: </a:t>
            </a:r>
            <a:r>
              <a:rPr lang="en-US" sz="4500" b="1" dirty="0">
                <a:solidFill>
                  <a:srgbClr val="61223B"/>
                </a:solidFill>
              </a:rPr>
              <a:t>Design the laboratory setup with mitigating/minimizing the risks in mind</a:t>
            </a:r>
            <a:endParaRPr lang="en-US" sz="4000" b="1" dirty="0">
              <a:solidFill>
                <a:srgbClr val="61223B"/>
              </a:solidFill>
            </a:endParaRPr>
          </a:p>
          <a:p>
            <a:pPr marL="0" indent="0">
              <a:buNone/>
            </a:pPr>
            <a:endParaRPr lang="en-ZA" sz="3200" dirty="0"/>
          </a:p>
          <a:p>
            <a:pPr marL="0" indent="0">
              <a:buNone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61223B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Examples of measures that can be taken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ZA" sz="3100" b="0" i="0" u="none" strike="noStrike" kern="1200" cap="none" spc="0" normalizeH="0" baseline="0" noProof="0" dirty="0">
                <a:ln>
                  <a:noFill/>
                </a:ln>
                <a:solidFill>
                  <a:srgbClr val="4D535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Protective screens on rotating machinery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ZA" sz="3100" b="0" i="0" u="none" strike="noStrike" kern="1200" cap="none" spc="0" normalizeH="0" baseline="0" noProof="0" dirty="0">
                <a:ln>
                  <a:noFill/>
                </a:ln>
                <a:solidFill>
                  <a:srgbClr val="4D535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Adequate ventilation to avoid accumulation of gases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ZA" sz="3100" b="0" i="0" u="none" strike="noStrike" kern="1200" cap="none" spc="0" normalizeH="0" baseline="0" noProof="0" dirty="0">
                <a:ln>
                  <a:noFill/>
                </a:ln>
                <a:solidFill>
                  <a:srgbClr val="4D535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Adequate insulation of electrical equipment, as well as an emergency stop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ZA" sz="3100" b="0" i="0" u="none" strike="noStrike" kern="1200" cap="none" spc="0" normalizeH="0" baseline="0" noProof="0" dirty="0">
                <a:ln>
                  <a:noFill/>
                </a:ln>
                <a:solidFill>
                  <a:srgbClr val="4D535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Interlocks to prevent access to moving parts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ZA" sz="3100" b="0" i="0" u="none" strike="noStrike" kern="1200" cap="none" spc="0" normalizeH="0" baseline="0" noProof="0" dirty="0">
                <a:ln>
                  <a:noFill/>
                </a:ln>
                <a:solidFill>
                  <a:srgbClr val="4D535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Screens over belts and chains</a:t>
            </a:r>
          </a:p>
          <a:p>
            <a:pPr marL="0" indent="0">
              <a:buNone/>
            </a:pP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61223B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4500" b="1" dirty="0">
              <a:solidFill>
                <a:srgbClr val="61223B"/>
              </a:solidFill>
            </a:endParaRPr>
          </a:p>
          <a:p>
            <a:pPr marL="0" indent="0">
              <a:buNone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189906"/>
            <a:ext cx="11495049" cy="724494"/>
          </a:xfrm>
        </p:spPr>
        <p:txBody>
          <a:bodyPr/>
          <a:lstStyle/>
          <a:p>
            <a:r>
              <a:rPr lang="en-US" dirty="0"/>
              <a:t>Safety procedures for Laboratory setups (continuing)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40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09" y="1116104"/>
            <a:ext cx="11487961" cy="430306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61223B"/>
                </a:solidFill>
              </a:rPr>
              <a:t>Step 4: </a:t>
            </a:r>
            <a:r>
              <a:rPr lang="en-US" sz="4500" b="1" dirty="0">
                <a:solidFill>
                  <a:srgbClr val="61223B"/>
                </a:solidFill>
              </a:rPr>
              <a:t>Compile safety and operating instructions with the above-mentioned in mind</a:t>
            </a:r>
            <a:endParaRPr lang="en-US" sz="4000" b="1" dirty="0">
              <a:solidFill>
                <a:srgbClr val="61223B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ZA" sz="3100" b="0" i="0" u="none" strike="noStrike" kern="1200" cap="none" spc="0" normalizeH="0" baseline="0" noProof="0" dirty="0">
                <a:ln>
                  <a:noFill/>
                </a:ln>
                <a:solidFill>
                  <a:srgbClr val="4D535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Use personal protective equipment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ZA" sz="3100" b="0" i="0" u="none" strike="noStrike" kern="1200" cap="none" spc="0" normalizeH="0" baseline="0" noProof="0" dirty="0">
                <a:ln>
                  <a:noFill/>
                </a:ln>
                <a:solidFill>
                  <a:srgbClr val="4D535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Maintaining good housekeeping at all times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ZA" sz="3100" b="0" i="0" u="none" strike="noStrike" kern="1200" cap="none" spc="0" normalizeH="0" baseline="0" noProof="0" dirty="0">
                <a:ln>
                  <a:noFill/>
                </a:ln>
                <a:solidFill>
                  <a:srgbClr val="4D535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Purging procedures when using flammable gasses/fuels</a:t>
            </a:r>
          </a:p>
          <a:p>
            <a:pPr marL="0" indent="0">
              <a:buNone/>
            </a:pPr>
            <a:endParaRPr lang="en-ZA" sz="3200" dirty="0"/>
          </a:p>
          <a:p>
            <a:pPr marL="0" indent="0">
              <a:buNone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61223B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Step 5: Compile housekeeping instructions with the above-mentioned in mind</a:t>
            </a:r>
          </a:p>
          <a:p>
            <a:pPr marL="0" indent="0">
              <a:buNone/>
            </a:pP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61223B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4500" b="1" dirty="0">
              <a:solidFill>
                <a:srgbClr val="61223B"/>
              </a:solidFill>
            </a:endParaRPr>
          </a:p>
          <a:p>
            <a:pPr marL="0" indent="0">
              <a:buNone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189906"/>
            <a:ext cx="11495049" cy="724494"/>
          </a:xfrm>
        </p:spPr>
        <p:txBody>
          <a:bodyPr/>
          <a:lstStyle/>
          <a:p>
            <a:r>
              <a:rPr lang="en-US" dirty="0"/>
              <a:t>Safety procedures for Laboratory setups (continuing)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705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09" y="1116104"/>
            <a:ext cx="11487961" cy="430306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61223B"/>
                </a:solidFill>
              </a:rPr>
              <a:t>Step 6a: Present the design, safety instructions and housekeeping instructions to your project supervisor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The supervisor must approve the design and safety procedures by signing your document</a:t>
            </a:r>
            <a:endParaRPr lang="en-US" sz="3200" dirty="0"/>
          </a:p>
          <a:p>
            <a:pPr marL="0" indent="0">
              <a:buNone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61223B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Step 6b: Obtain approval from the technician responsible for the laboratory</a:t>
            </a: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Signature required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61223B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Step 6c: Original signed document handed over to the laboratory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500" b="1" dirty="0">
                <a:solidFill>
                  <a:srgbClr val="61223B"/>
                </a:solidFill>
              </a:rPr>
              <a:t>Step 6d: Copy of the signed document must be displayed next to the laboratory setup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D535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ZA" sz="3200" dirty="0"/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189906"/>
            <a:ext cx="11495049" cy="724494"/>
          </a:xfrm>
        </p:spPr>
        <p:txBody>
          <a:bodyPr/>
          <a:lstStyle/>
          <a:p>
            <a:r>
              <a:rPr lang="en-US" dirty="0"/>
              <a:t>Safety procedures for Laboratory setups (continuing)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18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529" y="927848"/>
            <a:ext cx="8550141" cy="4551050"/>
          </a:xfrm>
        </p:spPr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800" b="1" dirty="0">
                <a:solidFill>
                  <a:srgbClr val="C00000"/>
                </a:solidFill>
              </a:rPr>
              <a:t>Laboratory work is not allowed unless these steps have been completed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sz="4800" b="1" dirty="0">
              <a:solidFill>
                <a:srgbClr val="C00000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Be </a:t>
            </a:r>
            <a:r>
              <a:rPr lang="en-US" sz="4800" b="1" dirty="0">
                <a:solidFill>
                  <a:srgbClr val="002060"/>
                </a:solidFill>
              </a:rPr>
              <a:t>wise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Do NOT take risks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Be pro-active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203354"/>
            <a:ext cx="11495049" cy="724494"/>
          </a:xfrm>
        </p:spPr>
        <p:txBody>
          <a:bodyPr/>
          <a:lstStyle/>
          <a:p>
            <a:r>
              <a:rPr lang="en-US" dirty="0"/>
              <a:t>Safety procedures for Laboratory setups (continuing)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E27AA9-2A5C-EA4A-B92E-A9AFA100BB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242" y="1291560"/>
            <a:ext cx="2591217" cy="36973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VERY</a:t>
            </a:r>
          </a:p>
          <a:p>
            <a:r>
              <a:rPr lang="en-US" sz="3200" dirty="0">
                <a:solidFill>
                  <a:srgbClr val="002060"/>
                </a:solidFill>
              </a:rPr>
              <a:t>IMPORTANT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E4AE12-2837-6389-C77A-689C0A56B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60" y="2689373"/>
            <a:ext cx="2202137" cy="185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77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35DFA33-9EF1-B4C8-F6A1-1B605D6914C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12192000" cy="685800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28216C1-3D34-9D32-4FF8-C7C203A5DE04}"/>
              </a:ext>
            </a:extLst>
          </p:cNvPr>
          <p:cNvSpPr/>
          <p:nvPr/>
        </p:nvSpPr>
        <p:spPr>
          <a:xfrm>
            <a:off x="0" y="0"/>
            <a:ext cx="12192000" cy="6960801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0"/>
                  <a:lumMod val="0"/>
                </a:schemeClr>
              </a:gs>
              <a:gs pos="100000">
                <a:srgbClr val="0000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7" name="SU Logo">
            <a:extLst>
              <a:ext uri="{FF2B5EF4-FFF2-40B4-BE49-F238E27FC236}">
                <a16:creationId xmlns:a16="http://schemas.microsoft.com/office/drawing/2014/main" id="{13DEB5FB-D8B8-CBEF-4CF0-1A4CCF3A1D3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13890" y="-102801"/>
            <a:ext cx="3501102" cy="1892703"/>
          </a:xfrm>
          <a:prstGeom prst="rect">
            <a:avLst/>
          </a:prstGeom>
        </p:spPr>
      </p:pic>
      <p:grpSp>
        <p:nvGrpSpPr>
          <p:cNvPr id="9" name="Rectangle group">
            <a:extLst>
              <a:ext uri="{FF2B5EF4-FFF2-40B4-BE49-F238E27FC236}">
                <a16:creationId xmlns:a16="http://schemas.microsoft.com/office/drawing/2014/main" id="{5F54BE1E-7607-9738-D33D-6DC562CC89D9}"/>
              </a:ext>
            </a:extLst>
          </p:cNvPr>
          <p:cNvGrpSpPr/>
          <p:nvPr/>
        </p:nvGrpSpPr>
        <p:grpSpPr>
          <a:xfrm>
            <a:off x="-1" y="4701506"/>
            <a:ext cx="5035297" cy="2156493"/>
            <a:chOff x="0" y="2024786"/>
            <a:chExt cx="5040000" cy="1871699"/>
          </a:xfrm>
        </p:grpSpPr>
        <p:sp>
          <p:nvSpPr>
            <p:cNvPr id="10" name="Rectangle">
              <a:extLst>
                <a:ext uri="{FF2B5EF4-FFF2-40B4-BE49-F238E27FC236}">
                  <a16:creationId xmlns:a16="http://schemas.microsoft.com/office/drawing/2014/main" id="{851FA9DB-569E-D0E8-738D-9F3A5255AF3B}"/>
                </a:ext>
              </a:extLst>
            </p:cNvPr>
            <p:cNvSpPr/>
            <p:nvPr/>
          </p:nvSpPr>
          <p:spPr>
            <a:xfrm>
              <a:off x="0" y="2024786"/>
              <a:ext cx="5040000" cy="1717188"/>
            </a:xfrm>
            <a:prstGeom prst="rect">
              <a:avLst/>
            </a:prstGeom>
            <a:solidFill>
              <a:srgbClr val="612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">
              <a:extLst>
                <a:ext uri="{FF2B5EF4-FFF2-40B4-BE49-F238E27FC236}">
                  <a16:creationId xmlns:a16="http://schemas.microsoft.com/office/drawing/2014/main" id="{C66AB589-EE7D-67A7-EEF1-0FDCBFF70F83}"/>
                </a:ext>
              </a:extLst>
            </p:cNvPr>
            <p:cNvSpPr/>
            <p:nvPr/>
          </p:nvSpPr>
          <p:spPr>
            <a:xfrm>
              <a:off x="0" y="3741974"/>
              <a:ext cx="5040000" cy="1545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">
            <a:extLst>
              <a:ext uri="{FF2B5EF4-FFF2-40B4-BE49-F238E27FC236}">
                <a16:creationId xmlns:a16="http://schemas.microsoft.com/office/drawing/2014/main" id="{7A398C29-2BE1-2CB5-2AF6-89A8C3E2E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87" y="4945704"/>
            <a:ext cx="3199594" cy="1456087"/>
          </a:xfrm>
        </p:spPr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 err="1"/>
              <a:t>Enkosi</a:t>
            </a:r>
            <a:br>
              <a:rPr lang="en-US" dirty="0"/>
            </a:br>
            <a:r>
              <a:rPr lang="en-US" dirty="0" err="1"/>
              <a:t>Dankie</a:t>
            </a:r>
            <a:endParaRPr lang="en-US" dirty="0"/>
          </a:p>
        </p:txBody>
      </p:sp>
      <p:sp>
        <p:nvSpPr>
          <p:cNvPr id="4" name="Photo by ...">
            <a:extLst>
              <a:ext uri="{FF2B5EF4-FFF2-40B4-BE49-F238E27FC236}">
                <a16:creationId xmlns:a16="http://schemas.microsoft.com/office/drawing/2014/main" id="{D979269D-1D78-6719-3A0E-A322BE1951B9}"/>
              </a:ext>
            </a:extLst>
          </p:cNvPr>
          <p:cNvSpPr txBox="1"/>
          <p:nvPr/>
        </p:nvSpPr>
        <p:spPr>
          <a:xfrm>
            <a:off x="10842366" y="6564563"/>
            <a:ext cx="12852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95000"/>
                  </a:schemeClr>
                </a:solidFill>
                <a:latin typeface="Trebuchet MS" panose="020B0703020202090204" pitchFamily="34" charset="0"/>
              </a:rPr>
              <a:t>Photo by Stefan Els</a:t>
            </a:r>
          </a:p>
        </p:txBody>
      </p:sp>
    </p:spTree>
    <p:extLst>
      <p:ext uri="{BB962C8B-B14F-4D97-AF65-F5344CB8AC3E}">
        <p14:creationId xmlns:p14="http://schemas.microsoft.com/office/powerpoint/2010/main" val="1478036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EFF055-06A0-334F-F50B-30EA1952C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4965" marR="5080" indent="-342900">
              <a:lnSpc>
                <a:spcPct val="101800"/>
              </a:lnSpc>
              <a:spcBef>
                <a:spcPts val="275"/>
              </a:spcBef>
              <a:buFont typeface="Wingdings" panose="05000000000000000000" pitchFamily="2" charset="2"/>
              <a:buChar char="è"/>
            </a:pPr>
            <a:r>
              <a:rPr lang="en-ZA" spc="-5" dirty="0">
                <a:latin typeface="Arial"/>
                <a:cs typeface="Arial"/>
              </a:rPr>
              <a:t>When siren sounds or instructed by 	safety officer</a:t>
            </a:r>
          </a:p>
          <a:p>
            <a:pPr marL="1111250" lvl="1">
              <a:spcBef>
                <a:spcPts val="160"/>
              </a:spcBef>
              <a:buClr>
                <a:srgbClr val="04064C"/>
              </a:buClr>
              <a:buFont typeface="Wingdings"/>
              <a:buChar char=""/>
              <a:tabLst>
                <a:tab pos="426084" algn="l"/>
              </a:tabLst>
            </a:pPr>
            <a:r>
              <a:rPr lang="en-ZA" sz="2400" b="1" spc="-25" dirty="0">
                <a:latin typeface="Arial"/>
                <a:cs typeface="Arial"/>
              </a:rPr>
              <a:t>L</a:t>
            </a:r>
            <a:r>
              <a:rPr lang="en-ZA" sz="2400" b="1" spc="-15" dirty="0">
                <a:latin typeface="Arial"/>
                <a:cs typeface="Arial"/>
              </a:rPr>
              <a:t>e</a:t>
            </a:r>
            <a:r>
              <a:rPr lang="en-ZA" sz="2400" b="1" spc="-25" dirty="0">
                <a:latin typeface="Arial"/>
                <a:cs typeface="Arial"/>
              </a:rPr>
              <a:t>a</a:t>
            </a:r>
            <a:r>
              <a:rPr lang="en-ZA" sz="2400" b="1" spc="-15" dirty="0">
                <a:latin typeface="Arial"/>
                <a:cs typeface="Arial"/>
              </a:rPr>
              <a:t>v</a:t>
            </a:r>
            <a:r>
              <a:rPr lang="en-ZA" sz="2400" b="1" spc="-10" dirty="0">
                <a:latin typeface="Arial"/>
                <a:cs typeface="Arial"/>
              </a:rPr>
              <a:t>e</a:t>
            </a:r>
            <a:r>
              <a:rPr lang="en-ZA" sz="2400" b="1" spc="-40" dirty="0">
                <a:latin typeface="Arial"/>
                <a:cs typeface="Arial"/>
              </a:rPr>
              <a:t> </a:t>
            </a:r>
            <a:r>
              <a:rPr lang="en-ZA" sz="2400" b="1" spc="-10" dirty="0">
                <a:latin typeface="Arial"/>
                <a:cs typeface="Arial"/>
              </a:rPr>
              <a:t>build</a:t>
            </a:r>
            <a:r>
              <a:rPr lang="en-ZA" sz="2400" b="1" spc="-15" dirty="0">
                <a:latin typeface="Arial"/>
                <a:cs typeface="Arial"/>
              </a:rPr>
              <a:t>in</a:t>
            </a:r>
            <a:r>
              <a:rPr lang="en-ZA" sz="2400" b="1" spc="-10" dirty="0">
                <a:latin typeface="Arial"/>
                <a:cs typeface="Arial"/>
              </a:rPr>
              <a:t>g</a:t>
            </a:r>
            <a:r>
              <a:rPr lang="en-ZA" sz="2400" b="1" spc="-30" dirty="0">
                <a:latin typeface="Arial"/>
                <a:cs typeface="Arial"/>
              </a:rPr>
              <a:t> </a:t>
            </a:r>
            <a:r>
              <a:rPr lang="en-ZA" sz="2400" b="1" spc="-10" dirty="0">
                <a:latin typeface="Arial"/>
                <a:cs typeface="Arial"/>
              </a:rPr>
              <a:t>i</a:t>
            </a:r>
            <a:r>
              <a:rPr lang="en-ZA" sz="2400" b="1" dirty="0">
                <a:latin typeface="Arial"/>
                <a:cs typeface="Arial"/>
              </a:rPr>
              <a:t>m</a:t>
            </a:r>
            <a:r>
              <a:rPr lang="en-ZA" sz="2400" b="1" spc="5" dirty="0">
                <a:latin typeface="Arial"/>
                <a:cs typeface="Arial"/>
              </a:rPr>
              <a:t>m</a:t>
            </a:r>
            <a:r>
              <a:rPr lang="en-ZA" sz="2400" b="1" spc="-15" dirty="0">
                <a:latin typeface="Arial"/>
                <a:cs typeface="Arial"/>
              </a:rPr>
              <a:t>edi</a:t>
            </a:r>
            <a:r>
              <a:rPr lang="en-ZA" sz="2400" b="1" spc="-10" dirty="0">
                <a:latin typeface="Arial"/>
                <a:cs typeface="Arial"/>
              </a:rPr>
              <a:t>at</a:t>
            </a:r>
            <a:r>
              <a:rPr lang="en-ZA" sz="2400" b="1" dirty="0">
                <a:latin typeface="Arial"/>
                <a:cs typeface="Arial"/>
              </a:rPr>
              <a:t>el</a:t>
            </a:r>
            <a:r>
              <a:rPr lang="en-ZA" sz="2400" b="1" spc="-5" dirty="0">
                <a:latin typeface="Arial"/>
                <a:cs typeface="Arial"/>
              </a:rPr>
              <a:t>y</a:t>
            </a:r>
            <a:r>
              <a:rPr lang="en-ZA" sz="2400" b="1" spc="-35" dirty="0">
                <a:latin typeface="Arial"/>
                <a:cs typeface="Arial"/>
              </a:rPr>
              <a:t> </a:t>
            </a:r>
            <a:r>
              <a:rPr lang="en-ZA" sz="2400" b="1" spc="-10" dirty="0">
                <a:latin typeface="Arial"/>
                <a:cs typeface="Arial"/>
              </a:rPr>
              <a:t>th</a:t>
            </a:r>
            <a:r>
              <a:rPr lang="en-ZA" sz="2400" b="1" spc="-5" dirty="0">
                <a:latin typeface="Arial"/>
                <a:cs typeface="Arial"/>
              </a:rPr>
              <a:t>r</a:t>
            </a:r>
            <a:r>
              <a:rPr lang="en-ZA" sz="2400" b="1" spc="-15" dirty="0">
                <a:latin typeface="Arial"/>
                <a:cs typeface="Arial"/>
              </a:rPr>
              <a:t>ou</a:t>
            </a:r>
            <a:r>
              <a:rPr lang="en-ZA" sz="2400" b="1" dirty="0">
                <a:latin typeface="Arial"/>
                <a:cs typeface="Arial"/>
              </a:rPr>
              <a:t>g</a:t>
            </a:r>
            <a:r>
              <a:rPr lang="en-ZA" sz="2400" b="1" spc="-10" dirty="0">
                <a:latin typeface="Arial"/>
                <a:cs typeface="Arial"/>
              </a:rPr>
              <a:t>h</a:t>
            </a:r>
            <a:r>
              <a:rPr lang="en-ZA" sz="2400" b="1" spc="-30" dirty="0">
                <a:latin typeface="Arial"/>
                <a:cs typeface="Arial"/>
              </a:rPr>
              <a:t> </a:t>
            </a:r>
            <a:r>
              <a:rPr lang="en-ZA" sz="2400" b="1" spc="-15" dirty="0">
                <a:latin typeface="Arial"/>
                <a:cs typeface="Arial"/>
              </a:rPr>
              <a:t>nea</a:t>
            </a:r>
            <a:r>
              <a:rPr lang="en-ZA" sz="2400" b="1" spc="-5" dirty="0">
                <a:latin typeface="Arial"/>
                <a:cs typeface="Arial"/>
              </a:rPr>
              <a:t>r</a:t>
            </a:r>
            <a:r>
              <a:rPr lang="en-ZA" sz="2400" b="1" spc="-15" dirty="0">
                <a:latin typeface="Arial"/>
                <a:cs typeface="Arial"/>
              </a:rPr>
              <a:t>e</a:t>
            </a:r>
            <a:r>
              <a:rPr lang="en-ZA" sz="2400" b="1" dirty="0">
                <a:latin typeface="Arial"/>
                <a:cs typeface="Arial"/>
              </a:rPr>
              <a:t>s</a:t>
            </a:r>
            <a:r>
              <a:rPr lang="en-ZA" sz="2400" b="1" spc="-5" dirty="0">
                <a:latin typeface="Arial"/>
                <a:cs typeface="Arial"/>
              </a:rPr>
              <a:t>t</a:t>
            </a:r>
            <a:r>
              <a:rPr lang="en-ZA" sz="2400" b="1" spc="-30" dirty="0">
                <a:latin typeface="Arial"/>
                <a:cs typeface="Arial"/>
              </a:rPr>
              <a:t> </a:t>
            </a:r>
            <a:r>
              <a:rPr lang="en-ZA" sz="2400" b="1" spc="-25" dirty="0">
                <a:latin typeface="Arial"/>
                <a:cs typeface="Arial"/>
              </a:rPr>
              <a:t>e</a:t>
            </a:r>
            <a:r>
              <a:rPr lang="en-ZA" sz="2400" b="1" dirty="0">
                <a:latin typeface="Arial"/>
                <a:cs typeface="Arial"/>
              </a:rPr>
              <a:t>x</a:t>
            </a:r>
            <a:r>
              <a:rPr lang="en-ZA" sz="2400" b="1" spc="-25" dirty="0">
                <a:latin typeface="Arial"/>
                <a:cs typeface="Arial"/>
              </a:rPr>
              <a:t>it</a:t>
            </a:r>
            <a:endParaRPr lang="en-ZA" sz="2400" b="1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355"/>
              </a:spcBef>
            </a:pPr>
            <a:endParaRPr lang="en-ZA" sz="2800" baseline="6944" dirty="0">
              <a:solidFill>
                <a:srgbClr val="04064C"/>
              </a:solidFill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1800"/>
              </a:lnSpc>
              <a:spcBef>
                <a:spcPts val="275"/>
              </a:spcBef>
              <a:buFont typeface="Wingdings" panose="05000000000000000000" pitchFamily="2" charset="2"/>
              <a:buChar char="è"/>
            </a:pPr>
            <a:r>
              <a:rPr lang="en-ZA" spc="-5" dirty="0">
                <a:latin typeface="Arial"/>
                <a:cs typeface="Arial"/>
              </a:rPr>
              <a:t>Immediately obey safety officers during 	exercises</a:t>
            </a:r>
          </a:p>
          <a:p>
            <a:pPr marL="356870" indent="-342900">
              <a:lnSpc>
                <a:spcPct val="100000"/>
              </a:lnSpc>
              <a:spcBef>
                <a:spcPts val="355"/>
              </a:spcBef>
              <a:buFont typeface="Wingdings" panose="05000000000000000000" pitchFamily="2" charset="2"/>
              <a:buChar char="è"/>
            </a:pPr>
            <a:endParaRPr lang="en-ZA" sz="2400" dirty="0">
              <a:latin typeface="Arial"/>
              <a:cs typeface="Arial"/>
            </a:endParaRPr>
          </a:p>
          <a:p>
            <a:pPr marL="354965" marR="5080" indent="-342900">
              <a:lnSpc>
                <a:spcPct val="101800"/>
              </a:lnSpc>
              <a:spcBef>
                <a:spcPts val="275"/>
              </a:spcBef>
              <a:buFont typeface="Wingdings" panose="05000000000000000000" pitchFamily="2" charset="2"/>
              <a:buChar char="è"/>
            </a:pPr>
            <a:r>
              <a:rPr lang="en-ZA" sz="2400" spc="-5" dirty="0">
                <a:latin typeface="Arial"/>
                <a:cs typeface="Arial"/>
              </a:rPr>
              <a:t>La</a:t>
            </a:r>
            <a:r>
              <a:rPr lang="en-ZA" sz="2400" spc="-15" dirty="0">
                <a:latin typeface="Arial"/>
                <a:cs typeface="Arial"/>
              </a:rPr>
              <a:t>s</a:t>
            </a:r>
            <a:r>
              <a:rPr lang="en-ZA" sz="2400" dirty="0">
                <a:latin typeface="Arial"/>
                <a:cs typeface="Arial"/>
              </a:rPr>
              <a:t>t</a:t>
            </a:r>
            <a:r>
              <a:rPr lang="en-ZA" sz="2400" spc="-40" dirty="0">
                <a:latin typeface="Arial"/>
                <a:cs typeface="Arial"/>
              </a:rPr>
              <a:t> </a:t>
            </a:r>
            <a:r>
              <a:rPr lang="en-ZA" sz="2400" spc="-5" dirty="0">
                <a:latin typeface="Arial"/>
                <a:cs typeface="Arial"/>
              </a:rPr>
              <a:t>pe</a:t>
            </a:r>
            <a:r>
              <a:rPr lang="en-ZA" sz="2400" dirty="0">
                <a:latin typeface="Arial"/>
                <a:cs typeface="Arial"/>
              </a:rPr>
              <a:t>rs</a:t>
            </a:r>
            <a:r>
              <a:rPr lang="en-ZA" sz="2400" spc="-5" dirty="0">
                <a:latin typeface="Arial"/>
                <a:cs typeface="Arial"/>
              </a:rPr>
              <a:t>o</a:t>
            </a:r>
            <a:r>
              <a:rPr lang="en-ZA" sz="2400" dirty="0">
                <a:latin typeface="Arial"/>
                <a:cs typeface="Arial"/>
              </a:rPr>
              <a:t>n</a:t>
            </a:r>
            <a:r>
              <a:rPr lang="en-ZA" sz="2400" spc="-45" dirty="0">
                <a:latin typeface="Arial"/>
                <a:cs typeface="Arial"/>
              </a:rPr>
              <a:t> </a:t>
            </a:r>
            <a:r>
              <a:rPr lang="en-ZA" sz="2400" spc="-20" dirty="0">
                <a:latin typeface="Arial"/>
                <a:cs typeface="Arial"/>
              </a:rPr>
              <a:t>l</a:t>
            </a:r>
            <a:r>
              <a:rPr lang="en-ZA" sz="2400" spc="-5" dirty="0">
                <a:latin typeface="Arial"/>
                <a:cs typeface="Arial"/>
              </a:rPr>
              <a:t>ea</a:t>
            </a:r>
            <a:r>
              <a:rPr lang="en-ZA" sz="2400" spc="-15" dirty="0">
                <a:latin typeface="Arial"/>
                <a:cs typeface="Arial"/>
              </a:rPr>
              <a:t>v</a:t>
            </a:r>
            <a:r>
              <a:rPr lang="en-ZA" sz="2400" spc="-5" dirty="0">
                <a:latin typeface="Arial"/>
                <a:cs typeface="Arial"/>
              </a:rPr>
              <a:t>i</a:t>
            </a:r>
            <a:r>
              <a:rPr lang="en-ZA" sz="2400" spc="-15" dirty="0">
                <a:latin typeface="Arial"/>
                <a:cs typeface="Arial"/>
              </a:rPr>
              <a:t>n</a:t>
            </a:r>
            <a:r>
              <a:rPr lang="en-ZA" sz="2400" dirty="0">
                <a:latin typeface="Arial"/>
                <a:cs typeface="Arial"/>
              </a:rPr>
              <a:t>g</a:t>
            </a:r>
            <a:r>
              <a:rPr lang="en-ZA" sz="2400" spc="-35" dirty="0">
                <a:latin typeface="Arial"/>
                <a:cs typeface="Arial"/>
              </a:rPr>
              <a:t> </a:t>
            </a:r>
            <a:r>
              <a:rPr lang="en-ZA" sz="2400" dirty="0">
                <a:latin typeface="Arial"/>
                <a:cs typeface="Arial"/>
              </a:rPr>
              <a:t>a</a:t>
            </a:r>
            <a:r>
              <a:rPr lang="en-ZA" sz="2400" spc="-60" dirty="0">
                <a:latin typeface="Arial"/>
                <a:cs typeface="Arial"/>
              </a:rPr>
              <a:t> </a:t>
            </a:r>
            <a:r>
              <a:rPr lang="en-ZA" sz="2400" spc="-10" dirty="0">
                <a:latin typeface="Arial"/>
                <a:cs typeface="Arial"/>
              </a:rPr>
              <a:t>r</a:t>
            </a:r>
            <a:r>
              <a:rPr lang="en-ZA" sz="2400" spc="-5" dirty="0">
                <a:latin typeface="Arial"/>
                <a:cs typeface="Arial"/>
              </a:rPr>
              <a:t>oo</a:t>
            </a:r>
            <a:r>
              <a:rPr lang="en-ZA" sz="2400" dirty="0">
                <a:latin typeface="Arial"/>
                <a:cs typeface="Arial"/>
              </a:rPr>
              <a:t>m:</a:t>
            </a:r>
            <a:r>
              <a:rPr lang="en-ZA" sz="2400" spc="20" dirty="0">
                <a:latin typeface="Arial"/>
                <a:cs typeface="Arial"/>
              </a:rPr>
              <a:t> </a:t>
            </a:r>
            <a:r>
              <a:rPr lang="en-ZA" sz="2400" b="1" dirty="0">
                <a:latin typeface="Arial"/>
                <a:cs typeface="Arial"/>
              </a:rPr>
              <a:t>c</a:t>
            </a:r>
            <a:r>
              <a:rPr lang="en-ZA" sz="2400" b="1" spc="-5" dirty="0">
                <a:latin typeface="Arial"/>
                <a:cs typeface="Arial"/>
              </a:rPr>
              <a:t>lo</a:t>
            </a:r>
            <a:r>
              <a:rPr lang="en-ZA" sz="2400" b="1" dirty="0">
                <a:latin typeface="Arial"/>
                <a:cs typeface="Arial"/>
              </a:rPr>
              <a:t>se</a:t>
            </a:r>
            <a:r>
              <a:rPr lang="en-ZA" sz="2400" b="1" spc="-45" dirty="0">
                <a:latin typeface="Arial"/>
                <a:cs typeface="Arial"/>
              </a:rPr>
              <a:t> </a:t>
            </a:r>
            <a:r>
              <a:rPr lang="en-ZA" sz="2400" b="1" spc="-5" dirty="0">
                <a:latin typeface="Arial"/>
                <a:cs typeface="Arial"/>
              </a:rPr>
              <a:t>doo</a:t>
            </a:r>
            <a:r>
              <a:rPr lang="en-ZA" sz="2400" b="1" dirty="0">
                <a:latin typeface="Arial"/>
                <a:cs typeface="Arial"/>
              </a:rPr>
              <a:t>r</a:t>
            </a:r>
            <a:r>
              <a:rPr lang="en-ZA" sz="2400" b="1" spc="-40" dirty="0">
                <a:latin typeface="Arial"/>
                <a:cs typeface="Arial"/>
              </a:rPr>
              <a:t> 	</a:t>
            </a:r>
            <a:r>
              <a:rPr lang="en-ZA" sz="2400" b="1" spc="-5" dirty="0">
                <a:latin typeface="Arial"/>
                <a:cs typeface="Arial"/>
              </a:rPr>
              <a:t>an</a:t>
            </a:r>
            <a:r>
              <a:rPr lang="en-ZA" sz="2400" b="1" dirty="0">
                <a:latin typeface="Arial"/>
                <a:cs typeface="Arial"/>
              </a:rPr>
              <a:t>d</a:t>
            </a:r>
            <a:r>
              <a:rPr lang="en-ZA" sz="2400" b="1" spc="-45" dirty="0">
                <a:latin typeface="Arial"/>
                <a:cs typeface="Arial"/>
              </a:rPr>
              <a:t> </a:t>
            </a:r>
            <a:r>
              <a:rPr lang="en-ZA" sz="2400" b="1" spc="-5" dirty="0">
                <a:latin typeface="Arial"/>
                <a:cs typeface="Arial"/>
              </a:rPr>
              <a:t>ha</a:t>
            </a:r>
            <a:r>
              <a:rPr lang="en-ZA" sz="2400" b="1" spc="-15" dirty="0">
                <a:latin typeface="Arial"/>
                <a:cs typeface="Arial"/>
              </a:rPr>
              <a:t>n</a:t>
            </a:r>
            <a:r>
              <a:rPr lang="en-ZA" sz="2400" b="1" dirty="0">
                <a:latin typeface="Arial"/>
                <a:cs typeface="Arial"/>
              </a:rPr>
              <a:t>g </a:t>
            </a:r>
            <a:r>
              <a:rPr lang="en-ZA" sz="2400" b="1" spc="-5" dirty="0">
                <a:latin typeface="Arial"/>
                <a:cs typeface="Arial"/>
              </a:rPr>
              <a:t>ou</a:t>
            </a:r>
            <a:r>
              <a:rPr lang="en-ZA" sz="2400" b="1" dirty="0">
                <a:latin typeface="Arial"/>
                <a:cs typeface="Arial"/>
              </a:rPr>
              <a:t>t</a:t>
            </a:r>
            <a:r>
              <a:rPr lang="en-ZA" sz="2400" b="1" spc="-5" dirty="0">
                <a:latin typeface="Arial"/>
                <a:cs typeface="Arial"/>
              </a:rPr>
              <a:t> orange flyer o</a:t>
            </a:r>
            <a:r>
              <a:rPr lang="en-ZA" sz="2400" b="1" dirty="0">
                <a:latin typeface="Arial"/>
                <a:cs typeface="Arial"/>
              </a:rPr>
              <a:t>n</a:t>
            </a:r>
            <a:r>
              <a:rPr lang="en-ZA" sz="2400" b="1" spc="-20" dirty="0">
                <a:latin typeface="Arial"/>
                <a:cs typeface="Arial"/>
              </a:rPr>
              <a:t> 	door</a:t>
            </a:r>
            <a:r>
              <a:rPr lang="en-ZA" sz="2400" b="1" spc="10" dirty="0">
                <a:latin typeface="Arial"/>
                <a:cs typeface="Arial"/>
              </a:rPr>
              <a:t>k</a:t>
            </a:r>
            <a:r>
              <a:rPr lang="en-ZA" sz="2400" b="1" spc="-5" dirty="0">
                <a:latin typeface="Arial"/>
                <a:cs typeface="Arial"/>
              </a:rPr>
              <a:t>nob</a:t>
            </a:r>
          </a:p>
          <a:p>
            <a:pPr marL="354965" marR="5080" indent="-342900">
              <a:lnSpc>
                <a:spcPct val="101800"/>
              </a:lnSpc>
              <a:spcBef>
                <a:spcPts val="275"/>
              </a:spcBef>
              <a:buFont typeface="Wingdings" panose="05000000000000000000" pitchFamily="2" charset="2"/>
              <a:buChar char="è"/>
            </a:pPr>
            <a:endParaRPr lang="en-ZA" sz="2400" dirty="0">
              <a:latin typeface="Arial"/>
              <a:cs typeface="Arial"/>
            </a:endParaRPr>
          </a:p>
          <a:p>
            <a:pPr marL="354965" marR="5080" indent="-342900">
              <a:lnSpc>
                <a:spcPct val="101800"/>
              </a:lnSpc>
              <a:spcBef>
                <a:spcPts val="275"/>
              </a:spcBef>
              <a:buFont typeface="Wingdings" panose="05000000000000000000" pitchFamily="2" charset="2"/>
              <a:buChar char="è"/>
            </a:pPr>
            <a:r>
              <a:rPr lang="en-ZA" spc="-5" dirty="0">
                <a:latin typeface="Arial"/>
                <a:cs typeface="Arial"/>
              </a:rPr>
              <a:t>Do </a:t>
            </a:r>
            <a:r>
              <a:rPr lang="en-ZA" b="1" spc="-5" dirty="0">
                <a:solidFill>
                  <a:srgbClr val="C00000"/>
                </a:solidFill>
                <a:latin typeface="Arial"/>
                <a:cs typeface="Arial"/>
              </a:rPr>
              <a:t>not</a:t>
            </a:r>
            <a:r>
              <a:rPr lang="en-ZA" spc="-5" dirty="0">
                <a:latin typeface="Arial"/>
                <a:cs typeface="Arial"/>
              </a:rPr>
              <a:t> use the elevator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3E8007-3C54-AE03-9D34-E1C5CE1F2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23" y="389964"/>
            <a:ext cx="4639444" cy="5983941"/>
          </a:xfrm>
        </p:spPr>
        <p:txBody>
          <a:bodyPr>
            <a:normAutofit/>
          </a:bodyPr>
          <a:lstStyle/>
          <a:p>
            <a:r>
              <a:rPr lang="en-US" dirty="0"/>
              <a:t>EVACUATION PROCEDURES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Assembly Point Ent. 6</a:t>
            </a:r>
            <a:br>
              <a:rPr lang="en-US" dirty="0"/>
            </a:br>
            <a:r>
              <a:rPr lang="en-US" dirty="0" err="1"/>
              <a:t>Banghoek</a:t>
            </a:r>
            <a:r>
              <a:rPr lang="en-US" dirty="0"/>
              <a:t> Avenue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B26866-E349-7F18-FDC5-D311A1F50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19" y="3385124"/>
            <a:ext cx="1819529" cy="24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98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09" y="1116104"/>
            <a:ext cx="11487961" cy="430306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61223B"/>
                </a:solidFill>
              </a:rPr>
              <a:t>No person may use dangerous equipment alone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E.g., equipment with exposed moving parts, the potential for explosions/fire/electrical shock, high pressure/velocity gas/air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There must be at least one other person in the same lab, also after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1223B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No unauthorized persons may work on electrical equipment</a:t>
            </a: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The law is very strict in this regard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A student is NOT allowed to fit a 15A plug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dirty="0">
                <a:solidFill>
                  <a:srgbClr val="61223B"/>
                </a:solidFill>
              </a:rPr>
              <a:t>S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1223B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tudents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1223B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 must obtain permission before they work in any laboratory or work with any equipment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Obtain permission from the person in charge of that equipment or lab (given on the door of labs/otherwise ask lecturer or lab manager)</a:t>
            </a:r>
            <a:endParaRPr lang="en-US" sz="3200" i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189906"/>
            <a:ext cx="11495049" cy="724494"/>
          </a:xfrm>
        </p:spPr>
        <p:txBody>
          <a:bodyPr/>
          <a:lstStyle/>
          <a:p>
            <a:r>
              <a:rPr lang="en-US" dirty="0"/>
              <a:t>PERMISSIONS REQUIRED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11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09" y="672353"/>
            <a:ext cx="11487961" cy="51795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Report all safety risks to the technician/lecturer/chairperson or Campus Sec. </a:t>
            </a:r>
            <a:r>
              <a:rPr lang="en-US" b="1" u="sng" dirty="0">
                <a:solidFill>
                  <a:srgbClr val="002060"/>
                </a:solidFill>
              </a:rPr>
              <a:t>at all hours</a:t>
            </a:r>
          </a:p>
          <a:p>
            <a:r>
              <a:rPr lang="en-US" sz="2800" dirty="0"/>
              <a:t>E.g., unsafe/faulty electrical wiring or cables, compressed air pipes/hoses,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solidFill>
                  <a:srgbClr val="002060"/>
                </a:solidFill>
              </a:rPr>
              <a:t>Report all incidents in which a person is injured </a:t>
            </a:r>
            <a:r>
              <a:rPr lang="en-US" b="1" u="sng" dirty="0">
                <a:solidFill>
                  <a:srgbClr val="002060"/>
                </a:solidFill>
              </a:rPr>
              <a:t>immediately</a:t>
            </a:r>
            <a:r>
              <a:rPr lang="en-US" b="1" dirty="0">
                <a:solidFill>
                  <a:srgbClr val="002060"/>
                </a:solidFill>
              </a:rPr>
              <a:t> to the technician/lecturer/chairperson or Campus Sec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r>
              <a:rPr lang="en-US" sz="2800" dirty="0"/>
              <a:t>Legally required reporting procedures apply</a:t>
            </a:r>
          </a:p>
          <a:p>
            <a:r>
              <a:rPr lang="en-US" sz="2800" dirty="0"/>
              <a:t>Any injury that may possibly require medical treatment or have long term effect</a:t>
            </a:r>
          </a:p>
          <a:p>
            <a:pPr marL="0" indent="0">
              <a:buNone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*If fatal (or potentially fatal) injuries occur – law specifies that you must not disturb the site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203354"/>
            <a:ext cx="11495049" cy="724494"/>
          </a:xfrm>
        </p:spPr>
        <p:txBody>
          <a:bodyPr/>
          <a:lstStyle/>
          <a:p>
            <a:r>
              <a:rPr lang="en-US" dirty="0"/>
              <a:t>REPORTING OF INCIDENTS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345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OVERRIDING PRINCIPLE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Prevent risks to people and equipment by </a:t>
            </a:r>
          </a:p>
          <a:p>
            <a:r>
              <a:rPr lang="en-US" sz="3200" dirty="0"/>
              <a:t>Being sensible, </a:t>
            </a:r>
          </a:p>
          <a:p>
            <a:r>
              <a:rPr lang="en-US" sz="3200" dirty="0"/>
              <a:t>Careful and </a:t>
            </a:r>
          </a:p>
          <a:p>
            <a:r>
              <a:rPr lang="en-US" sz="3200" dirty="0"/>
              <a:t>Pro-active</a:t>
            </a:r>
          </a:p>
          <a:p>
            <a:r>
              <a:rPr lang="en-US" sz="3200" dirty="0"/>
              <a:t>Remember </a:t>
            </a:r>
            <a:r>
              <a:rPr lang="en-US" dirty="0"/>
              <a:t>the main rule of thumb is to use common sense and not take any chances</a:t>
            </a:r>
            <a:endParaRPr lang="en-US" sz="3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SAFETY RULES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E27AA9-2A5C-EA4A-B92E-A9AFA100BB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Applies to all students, staff and other persons present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In the IE Building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In the labs (situated in M&amp;M Building)</a:t>
            </a:r>
          </a:p>
        </p:txBody>
      </p:sp>
    </p:spTree>
    <p:extLst>
      <p:ext uri="{BB962C8B-B14F-4D97-AF65-F5344CB8AC3E}">
        <p14:creationId xmlns:p14="http://schemas.microsoft.com/office/powerpoint/2010/main" val="4006408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3932" y="1697394"/>
            <a:ext cx="7462444" cy="3781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IMPORTANT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sz="3200" dirty="0"/>
              <a:t>All students/visitors must obey instructions of lecturer/technician or other staff members regarding safety -  (not allowed to refuse according to law).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Safety Rules (continuing)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E27AA9-2A5C-EA4A-B92E-A9AFA100BB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ZA" sz="1800" dirty="0"/>
              <a:t>According to Occupational Health and Safety Administration - students are viewed as employees</a:t>
            </a:r>
          </a:p>
          <a:p>
            <a:r>
              <a:rPr lang="en-ZA" sz="1800" dirty="0"/>
              <a:t>The law makes no provision for something like “at own risk/responsibility”</a:t>
            </a:r>
          </a:p>
        </p:txBody>
      </p:sp>
    </p:spTree>
    <p:extLst>
      <p:ext uri="{BB962C8B-B14F-4D97-AF65-F5344CB8AC3E}">
        <p14:creationId xmlns:p14="http://schemas.microsoft.com/office/powerpoint/2010/main" val="1322112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09" y="1116104"/>
            <a:ext cx="11487961" cy="430306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61223B"/>
                </a:solidFill>
              </a:rPr>
              <a:t>GENERALLY APPLICABLE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No smoking allowed anywhere in the building, or within 20 m of an entrance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ZA" sz="3000" dirty="0"/>
              <a:t>Windows are also considered to be entrances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When you leave the office every evening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ZA" sz="3000" dirty="0"/>
              <a:t>Turn off lights, printers, monitors, air-cons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ZA" sz="3000" dirty="0"/>
              <a:t>Close all taps and fire doors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Back-up electronic data regularly; keep off-site back-up copy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ZA" sz="3000" dirty="0"/>
              <a:t>Departmental backup server is an option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Lock office and lab doors when you leave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Report suspicious people to Campus Security (021 808 2333)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203354"/>
            <a:ext cx="11495049" cy="724494"/>
          </a:xfrm>
        </p:spPr>
        <p:txBody>
          <a:bodyPr/>
          <a:lstStyle/>
          <a:p>
            <a:r>
              <a:rPr lang="en-US" dirty="0"/>
              <a:t>Genera Safety Rules (continuing)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879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564FFE0E-2B80-E9E0-3FC4-56B0413B7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2079" y="997633"/>
            <a:ext cx="5948898" cy="447531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9B3DA31-1085-7A3D-38D7-484424053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Examples of What NOT to DO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C47E64-940B-75A7-C07D-F524DE1BE1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400" dirty="0"/>
              <a:t>Staff and Senior Students of the Industrial Engineering  Building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C3D9B-FF97-3701-3E4F-E92FD3A63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556" y="1042614"/>
            <a:ext cx="3326865" cy="436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37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GINEERING#2022">
      <a:dk1>
        <a:srgbClr val="4D5356"/>
      </a:dk1>
      <a:lt1>
        <a:srgbClr val="FFFFFF"/>
      </a:lt1>
      <a:dk2>
        <a:srgbClr val="4D5356"/>
      </a:dk2>
      <a:lt2>
        <a:srgbClr val="FFFFFF"/>
      </a:lt2>
      <a:accent1>
        <a:srgbClr val="61223B"/>
      </a:accent1>
      <a:accent2>
        <a:srgbClr val="B79962"/>
      </a:accent2>
      <a:accent3>
        <a:srgbClr val="EBA900"/>
      </a:accent3>
      <a:accent4>
        <a:srgbClr val="8C979A"/>
      </a:accent4>
      <a:accent5>
        <a:srgbClr val="61223B"/>
      </a:accent5>
      <a:accent6>
        <a:srgbClr val="8B2346"/>
      </a:accent6>
      <a:hlink>
        <a:srgbClr val="B79962"/>
      </a:hlink>
      <a:folHlink>
        <a:srgbClr val="8C979A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CCFB141C7B054B981FCFD79496FBEE" ma:contentTypeVersion="6" ma:contentTypeDescription="Create a new document." ma:contentTypeScope="" ma:versionID="308bd8810acd1cdac75af7795996d70a">
  <xsd:schema xmlns:xsd="http://www.w3.org/2001/XMLSchema" xmlns:xs="http://www.w3.org/2001/XMLSchema" xmlns:p="http://schemas.microsoft.com/office/2006/metadata/properties" xmlns:ns2="844431ee-0ee9-4d08-a176-20434147247f" targetNamespace="http://schemas.microsoft.com/office/2006/metadata/properties" ma:root="true" ma:fieldsID="7219ebe6c5a1f540e40ead6bf4cf7323" ns2:_="">
    <xsd:import namespace="844431ee-0ee9-4d08-a176-2043414724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4431ee-0ee9-4d08-a176-2043414724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C52E39A-4520-4B30-9DDC-086DE856A8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A91C60-C69D-4F2C-96B6-A0CB013689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4431ee-0ee9-4d08-a176-2043414724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D1DC47-1D07-41D0-B046-AB9C07CC5F0D}">
  <ds:schemaRefs>
    <ds:schemaRef ds:uri="http://schemas.microsoft.com/office/2006/metadata/properties"/>
    <ds:schemaRef ds:uri="http://schemas.microsoft.com/office/infopath/2007/PartnerControls"/>
    <ds:schemaRef ds:uri="32320dda-a88b-47bc-962e-2aaac57cca39"/>
    <ds:schemaRef ds:uri="5270dd94-f8cf-4d97-83e9-08c5e417fbc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40687</TotalTime>
  <Words>1781</Words>
  <Application>Microsoft Office PowerPoint</Application>
  <PresentationFormat>Widescreen</PresentationFormat>
  <Paragraphs>259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Trebuchet MS</vt:lpstr>
      <vt:lpstr>Wingdings</vt:lpstr>
      <vt:lpstr>Office Theme</vt:lpstr>
      <vt:lpstr>Department of  Industrial Engineering Safety Training 2026</vt:lpstr>
      <vt:lpstr>Campus Security contact number : 021 808 2333</vt:lpstr>
      <vt:lpstr>EVACUATION PROCEDURES  Assembly Point Ent. 6 Banghoek Avenue       </vt:lpstr>
      <vt:lpstr>PERMISSIONS REQUIRED</vt:lpstr>
      <vt:lpstr>REPORTING OF INCIDENTS</vt:lpstr>
      <vt:lpstr>GENERAL SAFETY RULES</vt:lpstr>
      <vt:lpstr>General Safety Rules (continuing)</vt:lpstr>
      <vt:lpstr>Genera Safety Rules (continuing)</vt:lpstr>
      <vt:lpstr>Examples of What NOT to DO</vt:lpstr>
      <vt:lpstr>RULES WHEN HANDLING HAZARDOUS MATERIALS</vt:lpstr>
      <vt:lpstr>CLOTHES AND SAFETY EQUIPMENT</vt:lpstr>
      <vt:lpstr>Allowable Shoes in Lab Areas</vt:lpstr>
      <vt:lpstr>RULES IN LABORATORY AREAS</vt:lpstr>
      <vt:lpstr>Laboatory Areas</vt:lpstr>
      <vt:lpstr>LAB PRACTICALS</vt:lpstr>
      <vt:lpstr>LABORATORY SETUPS</vt:lpstr>
      <vt:lpstr>Laboratory setups (continuing)</vt:lpstr>
      <vt:lpstr>Laboratory setups (continuing)</vt:lpstr>
      <vt:lpstr>Safety procedures for Laboratory setups (continuing)</vt:lpstr>
      <vt:lpstr>Safety procedures for Laboratory setups (continuing)</vt:lpstr>
      <vt:lpstr>Safety procedures for Laboratory setups (continuing)</vt:lpstr>
      <vt:lpstr>Safety procedures for Laboratory setups (continuing)</vt:lpstr>
      <vt:lpstr>Safety procedures for Laboratory setups (continuing)</vt:lpstr>
      <vt:lpstr>Safety procedures for Laboratory setups (continuing)</vt:lpstr>
      <vt:lpstr>Thank you Enkosi Dankie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Muller, L, Mev [lm2@sun.ac.za]</dc:creator>
  <cp:lastModifiedBy>De Beer, Anel [au1@sun.ac.za]</cp:lastModifiedBy>
  <cp:revision>732</cp:revision>
  <dcterms:created xsi:type="dcterms:W3CDTF">2021-09-15T08:20:16Z</dcterms:created>
  <dcterms:modified xsi:type="dcterms:W3CDTF">2026-05-21T09:37:46Z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0x01010048CCFB141C7B054B981FCFD79496FBEE</vt:lpwstr>
  </property>
  <property fmtid="{D5CDD505-2E9C-101B-9397-08002B2CF9AE}" pid="3" name="MediaServiceImageTags">
    <vt:lpwstr/>
  </property>
</Properties>
</file>