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comments/comment2.xml" ContentType="application/vnd.openxmlformats-officedocument.presentationml.comment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4"/>
  </p:sldMasterIdLst>
  <p:notesMasterIdLst>
    <p:notesMasterId r:id="rId33"/>
  </p:notesMasterIdLst>
  <p:handoutMasterIdLst>
    <p:handoutMasterId r:id="rId34"/>
  </p:handoutMasterIdLst>
  <p:sldIdLst>
    <p:sldId id="267" r:id="rId5"/>
    <p:sldId id="268" r:id="rId6"/>
    <p:sldId id="288" r:id="rId7"/>
    <p:sldId id="264" r:id="rId8"/>
    <p:sldId id="265" r:id="rId9"/>
    <p:sldId id="256" r:id="rId10"/>
    <p:sldId id="263" r:id="rId11"/>
    <p:sldId id="269" r:id="rId12"/>
    <p:sldId id="270" r:id="rId13"/>
    <p:sldId id="284" r:id="rId14"/>
    <p:sldId id="289" r:id="rId15"/>
    <p:sldId id="293" r:id="rId16"/>
    <p:sldId id="273" r:id="rId17"/>
    <p:sldId id="272" r:id="rId18"/>
    <p:sldId id="271" r:id="rId19"/>
    <p:sldId id="290" r:id="rId20"/>
    <p:sldId id="287" r:id="rId21"/>
    <p:sldId id="274" r:id="rId22"/>
    <p:sldId id="275" r:id="rId23"/>
    <p:sldId id="276" r:id="rId24"/>
    <p:sldId id="277" r:id="rId25"/>
    <p:sldId id="291" r:id="rId26"/>
    <p:sldId id="278" r:id="rId27"/>
    <p:sldId id="279" r:id="rId28"/>
    <p:sldId id="280" r:id="rId29"/>
    <p:sldId id="281" r:id="rId30"/>
    <p:sldId id="282" r:id="rId31"/>
    <p:sldId id="283" r:id="rId32"/>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haraj, Rahul, (Mr) (s212254189)" initials="MR((" lastIdx="1" clrIdx="0">
    <p:extLst>
      <p:ext uri="{19B8F6BF-5375-455C-9EA6-DF929625EA0E}">
        <p15:presenceInfo xmlns:p15="http://schemas.microsoft.com/office/powerpoint/2012/main" userId="S::s212254189@mandela.ac.za::a6f4c92a-2964-484a-9179-06eb7d2bb4da" providerId="AD"/>
      </p:ext>
    </p:extLst>
  </p:cmAuthor>
  <p:cmAuthor id="2" name="Van der Merwe, CA, Dr &lt;christina@sun.ac.za&gt;" initials="VdMCD&lt;" lastIdx="11" clrIdx="1">
    <p:extLst>
      <p:ext uri="{19B8F6BF-5375-455C-9EA6-DF929625EA0E}">
        <p15:presenceInfo xmlns:p15="http://schemas.microsoft.com/office/powerpoint/2012/main" userId="S-1-5-21-1214440339-602609370-839522115-3331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435" autoAdjust="0"/>
    <p:restoredTop sz="81588" autoAdjust="0"/>
  </p:normalViewPr>
  <p:slideViewPr>
    <p:cSldViewPr snapToGrid="0">
      <p:cViewPr varScale="1">
        <p:scale>
          <a:sx n="56" d="100"/>
          <a:sy n="56" d="100"/>
        </p:scale>
        <p:origin x="708" y="4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0-08-21T14:15:44.278" idx="2">
    <p:pos x="10" y="10"/>
    <p:text>edit or add 4 ways</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0-08-21T14:18:22.596" idx="3">
    <p:pos x="10" y="10"/>
    <p:text>maybe mention difficulties other Universities had</p:text>
    <p:extLst>
      <p:ext uri="{C676402C-5697-4E1C-873F-D02D1690AC5C}">
        <p15:threadingInfo xmlns:p15="http://schemas.microsoft.com/office/powerpoint/2012/main" timeZoneBias="-1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A72E237A-08E0-4C0F-894B-06989432AD38}" type="datetimeFigureOut">
              <a:rPr lang="en-ZA" smtClean="0"/>
              <a:t>2020/08/25</a:t>
            </a:fld>
            <a:endParaRPr lang="en-ZA"/>
          </a:p>
        </p:txBody>
      </p:sp>
      <p:sp>
        <p:nvSpPr>
          <p:cNvPr id="4" name="Footer Placeholder 3"/>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en-ZA"/>
          </a:p>
        </p:txBody>
      </p:sp>
      <p:sp>
        <p:nvSpPr>
          <p:cNvPr id="5" name="Slide Number Placeholder 4"/>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119437CD-D2F4-4F61-920C-7AD5B6984CED}" type="slidenum">
              <a:rPr lang="en-ZA" smtClean="0"/>
              <a:t>‹#›</a:t>
            </a:fld>
            <a:endParaRPr lang="en-ZA"/>
          </a:p>
        </p:txBody>
      </p:sp>
    </p:spTree>
    <p:extLst>
      <p:ext uri="{BB962C8B-B14F-4D97-AF65-F5344CB8AC3E}">
        <p14:creationId xmlns:p14="http://schemas.microsoft.com/office/powerpoint/2010/main" val="26913832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C38D3681-819D-1347-ACF3-6FDE4F5F97EA}" type="datetimeFigureOut">
              <a:rPr lang="en-US" smtClean="0"/>
              <a:t>8/25/2020</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5B2BAB19-B7E4-E643-B014-F9210EA54776}" type="slidenum">
              <a:rPr lang="en-US" smtClean="0"/>
              <a:t>‹#›</a:t>
            </a:fld>
            <a:endParaRPr lang="en-US"/>
          </a:p>
        </p:txBody>
      </p:sp>
    </p:spTree>
    <p:extLst>
      <p:ext uri="{BB962C8B-B14F-4D97-AF65-F5344CB8AC3E}">
        <p14:creationId xmlns:p14="http://schemas.microsoft.com/office/powerpoint/2010/main" val="2168251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sudden announcement of lockdown on 26 March 2020 to curb the spread of the Coronavirus pandemic saw the immediate closure of all non-essential services and these included schools and all tertiary institutions. This image represents the global school closures sourced from UNESCO, showing that over a billion students worldwide have been impacted with only a handful of countries having reopened face to face teaching </a:t>
            </a:r>
          </a:p>
        </p:txBody>
      </p:sp>
      <p:sp>
        <p:nvSpPr>
          <p:cNvPr id="4" name="Slide Number Placeholder 3"/>
          <p:cNvSpPr>
            <a:spLocks noGrp="1"/>
          </p:cNvSpPr>
          <p:nvPr>
            <p:ph type="sldNum" sz="quarter" idx="5"/>
          </p:nvPr>
        </p:nvSpPr>
        <p:spPr/>
        <p:txBody>
          <a:bodyPr/>
          <a:lstStyle/>
          <a:p>
            <a:fld id="{5B2BAB19-B7E4-E643-B014-F9210EA54776}" type="slidenum">
              <a:rPr lang="en-US" smtClean="0"/>
              <a:t>4</a:t>
            </a:fld>
            <a:endParaRPr lang="en-US"/>
          </a:p>
        </p:txBody>
      </p:sp>
    </p:spTree>
    <p:extLst>
      <p:ext uri="{BB962C8B-B14F-4D97-AF65-F5344CB8AC3E}">
        <p14:creationId xmlns:p14="http://schemas.microsoft.com/office/powerpoint/2010/main" val="2116283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Universities and schools worldwide had to rapidly move to online teaching in order to save the academic year, and 2020 sees the largest migration to learning and working online in the 21st century. </a:t>
            </a:r>
            <a:endParaRPr lang="en-ZA" dirty="0"/>
          </a:p>
        </p:txBody>
      </p:sp>
      <p:sp>
        <p:nvSpPr>
          <p:cNvPr id="4" name="Slide Number Placeholder 3"/>
          <p:cNvSpPr>
            <a:spLocks noGrp="1"/>
          </p:cNvSpPr>
          <p:nvPr>
            <p:ph type="sldNum" sz="quarter" idx="10"/>
          </p:nvPr>
        </p:nvSpPr>
        <p:spPr/>
        <p:txBody>
          <a:bodyPr/>
          <a:lstStyle/>
          <a:p>
            <a:fld id="{5B2BAB19-B7E4-E643-B014-F9210EA54776}" type="slidenum">
              <a:rPr lang="en-US" smtClean="0"/>
              <a:t>5</a:t>
            </a:fld>
            <a:endParaRPr lang="en-US"/>
          </a:p>
        </p:txBody>
      </p:sp>
    </p:spTree>
    <p:extLst>
      <p:ext uri="{BB962C8B-B14F-4D97-AF65-F5344CB8AC3E}">
        <p14:creationId xmlns:p14="http://schemas.microsoft.com/office/powerpoint/2010/main" val="4229114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200" b="1" i="0" kern="1200" dirty="0" smtClean="0">
                <a:solidFill>
                  <a:schemeClr val="tx1"/>
                </a:solidFill>
                <a:effectLst/>
                <a:latin typeface="+mn-lt"/>
                <a:ea typeface="+mn-ea"/>
                <a:cs typeface="+mn-cs"/>
              </a:rPr>
              <a:t>1. Educating citizens in an interconnected world</a:t>
            </a:r>
          </a:p>
          <a:p>
            <a:r>
              <a:rPr lang="en-ZA" sz="1200" b="0" i="0" kern="1200" dirty="0" smtClean="0">
                <a:solidFill>
                  <a:schemeClr val="tx1"/>
                </a:solidFill>
                <a:effectLst/>
                <a:latin typeface="+mn-lt"/>
                <a:ea typeface="+mn-ea"/>
                <a:cs typeface="+mn-cs"/>
              </a:rPr>
              <a:t>COVID-19 is a pandemic that illustrates how globally interconnected we are – there is no longer such a thing as isolated issues and actions. Successful people in the coming decades need to be able to understand this interrelatedness and navigate across boundaries to leverage their differences and work in a globally collaborative way.</a:t>
            </a:r>
          </a:p>
          <a:p>
            <a:r>
              <a:rPr lang="en-ZA" sz="1200" b="1" i="0" kern="1200" dirty="0" smtClean="0">
                <a:solidFill>
                  <a:schemeClr val="tx1"/>
                </a:solidFill>
                <a:effectLst/>
                <a:latin typeface="+mn-lt"/>
                <a:ea typeface="+mn-ea"/>
                <a:cs typeface="+mn-cs"/>
              </a:rPr>
              <a:t>2. Redefining the role of the educator</a:t>
            </a:r>
          </a:p>
          <a:p>
            <a:r>
              <a:rPr lang="en-ZA" sz="1200" b="0" i="0" kern="1200" dirty="0" smtClean="0">
                <a:solidFill>
                  <a:schemeClr val="tx1"/>
                </a:solidFill>
                <a:effectLst/>
                <a:latin typeface="+mn-lt"/>
                <a:ea typeface="+mn-ea"/>
                <a:cs typeface="+mn-cs"/>
              </a:rPr>
              <a:t>The notion of an educator as the knowledge-holder who imparts wisdom to their pupils is no longer fit for the purpose of a 21st-century education. With students being able to gain access to knowledge, and even learn a technical skill, through a few clicks on their phones, tablets and computers, we will need to redefine the role of the educator in the classroom and lecture theatre. This may mean that the role of educators will need to move towards facilitating young people’s development as contributing members of society.</a:t>
            </a:r>
          </a:p>
          <a:p>
            <a:r>
              <a:rPr lang="en-ZA" sz="1200" b="1" i="0" kern="1200" dirty="0" smtClean="0">
                <a:solidFill>
                  <a:schemeClr val="tx1"/>
                </a:solidFill>
                <a:effectLst/>
                <a:latin typeface="+mn-lt"/>
                <a:ea typeface="+mn-ea"/>
                <a:cs typeface="+mn-cs"/>
              </a:rPr>
              <a:t>3. Teaching life skills needed for the future</a:t>
            </a:r>
          </a:p>
          <a:p>
            <a:r>
              <a:rPr lang="en-ZA" sz="1200" b="0" i="0" kern="1200" dirty="0" smtClean="0">
                <a:solidFill>
                  <a:schemeClr val="tx1"/>
                </a:solidFill>
                <a:effectLst/>
                <a:latin typeface="+mn-lt"/>
                <a:ea typeface="+mn-ea"/>
                <a:cs typeface="+mn-cs"/>
              </a:rPr>
              <a:t>In this ever-changing global environment, young people require resilience and adaptability – skills that are proving to be essential to navigate effectively through this pandemic. Looking into the future, some of the most important skills that employers will be looking for will be creativity, communication and collaboration, alongside empathy and emotional intelligence; and being able to work across demographic lines of differences to harness the power of the collective through effective teamwork.</a:t>
            </a:r>
          </a:p>
          <a:p>
            <a:r>
              <a:rPr lang="en-ZA" sz="1200" b="1" i="0" kern="1200" dirty="0" smtClean="0">
                <a:solidFill>
                  <a:schemeClr val="tx1"/>
                </a:solidFill>
                <a:effectLst/>
                <a:latin typeface="+mn-lt"/>
                <a:ea typeface="+mn-ea"/>
                <a:cs typeface="+mn-cs"/>
              </a:rPr>
              <a:t>4. Unlocking technology to deliver education</a:t>
            </a:r>
          </a:p>
          <a:p>
            <a:r>
              <a:rPr lang="en-ZA" sz="1200" b="0" i="0" kern="1200" dirty="0" smtClean="0">
                <a:solidFill>
                  <a:schemeClr val="tx1"/>
                </a:solidFill>
                <a:effectLst/>
                <a:latin typeface="+mn-lt"/>
                <a:ea typeface="+mn-ea"/>
                <a:cs typeface="+mn-cs"/>
              </a:rPr>
              <a:t>The COVID-19 pandemic has resulted in educational institutions across the world being compelled to suddenly harness and utilize the suite of available technological tools to create content for remote learning for students in all sectors. Educators across the world are experiencing new possibilities to do things differently and with greater flexibility resulting in potential benefits in accessibility to education for students across the world. These are new modes of instruction that have previously been largely untapped particularly in the kindergarten to Grade 12 arena.</a:t>
            </a:r>
          </a:p>
          <a:p>
            <a:endParaRPr lang="en-ZA" dirty="0"/>
          </a:p>
        </p:txBody>
      </p:sp>
      <p:sp>
        <p:nvSpPr>
          <p:cNvPr id="4" name="Slide Number Placeholder 3"/>
          <p:cNvSpPr>
            <a:spLocks noGrp="1"/>
          </p:cNvSpPr>
          <p:nvPr>
            <p:ph type="sldNum" sz="quarter" idx="10"/>
          </p:nvPr>
        </p:nvSpPr>
        <p:spPr/>
        <p:txBody>
          <a:bodyPr/>
          <a:lstStyle/>
          <a:p>
            <a:fld id="{5B2BAB19-B7E4-E643-B014-F9210EA54776}" type="slidenum">
              <a:rPr lang="en-US" smtClean="0"/>
              <a:t>7</a:t>
            </a:fld>
            <a:endParaRPr lang="en-US"/>
          </a:p>
        </p:txBody>
      </p:sp>
    </p:spTree>
    <p:extLst>
      <p:ext uri="{BB962C8B-B14F-4D97-AF65-F5344CB8AC3E}">
        <p14:creationId xmlns:p14="http://schemas.microsoft.com/office/powerpoint/2010/main" val="3646232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This is a snapshot</a:t>
            </a:r>
            <a:r>
              <a:rPr lang="en-ZA" baseline="0" dirty="0" smtClean="0"/>
              <a:t> of SU’s plan at the beginning of lockdown. In comparison to other universities, SU was nearly immediately ready to move to online teaching. Other institutions sited struggling with technical support, limited resources for students such as devices and data and difficulties with migrating the teaching curriculum online. </a:t>
            </a:r>
            <a:endParaRPr lang="en-ZA" dirty="0"/>
          </a:p>
        </p:txBody>
      </p:sp>
      <p:sp>
        <p:nvSpPr>
          <p:cNvPr id="4" name="Slide Number Placeholder 3"/>
          <p:cNvSpPr>
            <a:spLocks noGrp="1"/>
          </p:cNvSpPr>
          <p:nvPr>
            <p:ph type="sldNum" sz="quarter" idx="10"/>
          </p:nvPr>
        </p:nvSpPr>
        <p:spPr/>
        <p:txBody>
          <a:bodyPr/>
          <a:lstStyle/>
          <a:p>
            <a:fld id="{5B2BAB19-B7E4-E643-B014-F9210EA54776}" type="slidenum">
              <a:rPr lang="en-US" smtClean="0"/>
              <a:t>9</a:t>
            </a:fld>
            <a:endParaRPr lang="en-US"/>
          </a:p>
        </p:txBody>
      </p:sp>
    </p:spTree>
    <p:extLst>
      <p:ext uri="{BB962C8B-B14F-4D97-AF65-F5344CB8AC3E}">
        <p14:creationId xmlns:p14="http://schemas.microsoft.com/office/powerpoint/2010/main" val="1586865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world comparison is only where similar research were done</a:t>
            </a:r>
          </a:p>
          <a:p>
            <a:r>
              <a:rPr lang="en-ZA" smtClean="0"/>
              <a:t>Nigeria was the only African country included in the research</a:t>
            </a:r>
            <a:endParaRPr lang="en-ZA"/>
          </a:p>
        </p:txBody>
      </p:sp>
      <p:sp>
        <p:nvSpPr>
          <p:cNvPr id="4" name="Slide Number Placeholder 3"/>
          <p:cNvSpPr>
            <a:spLocks noGrp="1"/>
          </p:cNvSpPr>
          <p:nvPr>
            <p:ph type="sldNum" sz="quarter" idx="10"/>
          </p:nvPr>
        </p:nvSpPr>
        <p:spPr/>
        <p:txBody>
          <a:bodyPr/>
          <a:lstStyle/>
          <a:p>
            <a:fld id="{5B2BAB19-B7E4-E643-B014-F9210EA54776}" type="slidenum">
              <a:rPr lang="en-US" smtClean="0"/>
              <a:t>12</a:t>
            </a:fld>
            <a:endParaRPr lang="en-US"/>
          </a:p>
        </p:txBody>
      </p:sp>
    </p:spTree>
    <p:extLst>
      <p:ext uri="{BB962C8B-B14F-4D97-AF65-F5344CB8AC3E}">
        <p14:creationId xmlns:p14="http://schemas.microsoft.com/office/powerpoint/2010/main" val="621096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F5536603-63E9-4AB1-9E12-AE295F07614E}" type="datetimeFigureOut">
              <a:rPr lang="en-ZA" smtClean="0"/>
              <a:t>2020/08/25</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ADE6F9FF-D0CF-4A5D-B3D2-AFE39EBA4770}" type="slidenum">
              <a:rPr lang="en-ZA" smtClean="0"/>
              <a:t>‹#›</a:t>
            </a:fld>
            <a:endParaRPr lang="en-ZA"/>
          </a:p>
        </p:txBody>
      </p:sp>
    </p:spTree>
    <p:extLst>
      <p:ext uri="{BB962C8B-B14F-4D97-AF65-F5344CB8AC3E}">
        <p14:creationId xmlns:p14="http://schemas.microsoft.com/office/powerpoint/2010/main" val="93764924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536603-63E9-4AB1-9E12-AE295F07614E}" type="datetimeFigureOut">
              <a:rPr lang="en-ZA" smtClean="0"/>
              <a:t>2020/08/25</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ADE6F9FF-D0CF-4A5D-B3D2-AFE39EBA4770}" type="slidenum">
              <a:rPr lang="en-ZA" smtClean="0"/>
              <a:t>‹#›</a:t>
            </a:fld>
            <a:endParaRPr lang="en-ZA"/>
          </a:p>
        </p:txBody>
      </p:sp>
    </p:spTree>
    <p:extLst>
      <p:ext uri="{BB962C8B-B14F-4D97-AF65-F5344CB8AC3E}">
        <p14:creationId xmlns:p14="http://schemas.microsoft.com/office/powerpoint/2010/main" val="3406186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536603-63E9-4AB1-9E12-AE295F07614E}" type="datetimeFigureOut">
              <a:rPr lang="en-ZA" smtClean="0"/>
              <a:t>2020/08/25</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ADE6F9FF-D0CF-4A5D-B3D2-AFE39EBA4770}" type="slidenum">
              <a:rPr lang="en-ZA" smtClean="0"/>
              <a:t>‹#›</a:t>
            </a:fld>
            <a:endParaRPr lang="en-ZA"/>
          </a:p>
        </p:txBody>
      </p:sp>
    </p:spTree>
    <p:extLst>
      <p:ext uri="{BB962C8B-B14F-4D97-AF65-F5344CB8AC3E}">
        <p14:creationId xmlns:p14="http://schemas.microsoft.com/office/powerpoint/2010/main" val="1857444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5536603-63E9-4AB1-9E12-AE295F07614E}" type="datetimeFigureOut">
              <a:rPr lang="en-ZA" smtClean="0"/>
              <a:t>2020/08/25</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ADE6F9FF-D0CF-4A5D-B3D2-AFE39EBA4770}" type="slidenum">
              <a:rPr lang="en-ZA" smtClean="0"/>
              <a:t>‹#›</a:t>
            </a:fld>
            <a:endParaRPr lang="en-ZA"/>
          </a:p>
        </p:txBody>
      </p:sp>
    </p:spTree>
    <p:extLst>
      <p:ext uri="{BB962C8B-B14F-4D97-AF65-F5344CB8AC3E}">
        <p14:creationId xmlns:p14="http://schemas.microsoft.com/office/powerpoint/2010/main" val="1348015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F5536603-63E9-4AB1-9E12-AE295F07614E}" type="datetimeFigureOut">
              <a:rPr lang="en-ZA" smtClean="0"/>
              <a:t>2020/08/25</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ADE6F9FF-D0CF-4A5D-B3D2-AFE39EBA4770}" type="slidenum">
              <a:rPr lang="en-ZA" smtClean="0"/>
              <a:t>‹#›</a:t>
            </a:fld>
            <a:endParaRPr lang="en-ZA"/>
          </a:p>
        </p:txBody>
      </p:sp>
    </p:spTree>
    <p:extLst>
      <p:ext uri="{BB962C8B-B14F-4D97-AF65-F5344CB8AC3E}">
        <p14:creationId xmlns:p14="http://schemas.microsoft.com/office/powerpoint/2010/main" val="212721463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F5536603-63E9-4AB1-9E12-AE295F07614E}" type="datetimeFigureOut">
              <a:rPr lang="en-ZA" smtClean="0"/>
              <a:t>2020/08/25</a:t>
            </a:fld>
            <a:endParaRPr lang="en-ZA"/>
          </a:p>
        </p:txBody>
      </p:sp>
      <p:sp>
        <p:nvSpPr>
          <p:cNvPr id="9" name="Footer Placeholder 8"/>
          <p:cNvSpPr>
            <a:spLocks noGrp="1"/>
          </p:cNvSpPr>
          <p:nvPr>
            <p:ph type="ftr" sz="quarter" idx="11"/>
          </p:nvPr>
        </p:nvSpPr>
        <p:spPr/>
        <p:txBody>
          <a:bodyPr/>
          <a:lstStyle/>
          <a:p>
            <a:endParaRPr lang="en-ZA"/>
          </a:p>
        </p:txBody>
      </p:sp>
      <p:sp>
        <p:nvSpPr>
          <p:cNvPr id="10" name="Slide Number Placeholder 9"/>
          <p:cNvSpPr>
            <a:spLocks noGrp="1"/>
          </p:cNvSpPr>
          <p:nvPr>
            <p:ph type="sldNum" sz="quarter" idx="12"/>
          </p:nvPr>
        </p:nvSpPr>
        <p:spPr/>
        <p:txBody>
          <a:bodyPr/>
          <a:lstStyle/>
          <a:p>
            <a:fld id="{ADE6F9FF-D0CF-4A5D-B3D2-AFE39EBA4770}" type="slidenum">
              <a:rPr lang="en-ZA" smtClean="0"/>
              <a:t>‹#›</a:t>
            </a:fld>
            <a:endParaRPr lang="en-ZA"/>
          </a:p>
        </p:txBody>
      </p:sp>
    </p:spTree>
    <p:extLst>
      <p:ext uri="{BB962C8B-B14F-4D97-AF65-F5344CB8AC3E}">
        <p14:creationId xmlns:p14="http://schemas.microsoft.com/office/powerpoint/2010/main" val="820274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F5536603-63E9-4AB1-9E12-AE295F07614E}" type="datetimeFigureOut">
              <a:rPr lang="en-ZA" smtClean="0"/>
              <a:t>2020/08/25</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ADE6F9FF-D0CF-4A5D-B3D2-AFE39EBA4770}" type="slidenum">
              <a:rPr lang="en-ZA" smtClean="0"/>
              <a:t>‹#›</a:t>
            </a:fld>
            <a:endParaRPr lang="en-ZA"/>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26232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5536603-63E9-4AB1-9E12-AE295F07614E}" type="datetimeFigureOut">
              <a:rPr lang="en-ZA" smtClean="0"/>
              <a:t>2020/08/25</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ADE6F9FF-D0CF-4A5D-B3D2-AFE39EBA4770}" type="slidenum">
              <a:rPr lang="en-ZA" smtClean="0"/>
              <a:t>‹#›</a:t>
            </a:fld>
            <a:endParaRPr lang="en-ZA"/>
          </a:p>
        </p:txBody>
      </p:sp>
    </p:spTree>
    <p:extLst>
      <p:ext uri="{BB962C8B-B14F-4D97-AF65-F5344CB8AC3E}">
        <p14:creationId xmlns:p14="http://schemas.microsoft.com/office/powerpoint/2010/main" val="2814915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536603-63E9-4AB1-9E12-AE295F07614E}" type="datetimeFigureOut">
              <a:rPr lang="en-ZA" smtClean="0"/>
              <a:t>2020/08/25</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ADE6F9FF-D0CF-4A5D-B3D2-AFE39EBA4770}" type="slidenum">
              <a:rPr lang="en-ZA" smtClean="0"/>
              <a:t>‹#›</a:t>
            </a:fld>
            <a:endParaRPr lang="en-ZA"/>
          </a:p>
        </p:txBody>
      </p:sp>
    </p:spTree>
    <p:extLst>
      <p:ext uri="{BB962C8B-B14F-4D97-AF65-F5344CB8AC3E}">
        <p14:creationId xmlns:p14="http://schemas.microsoft.com/office/powerpoint/2010/main" val="2055941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F5536603-63E9-4AB1-9E12-AE295F07614E}" type="datetimeFigureOut">
              <a:rPr lang="en-ZA" smtClean="0"/>
              <a:t>2020/08/25</a:t>
            </a:fld>
            <a:endParaRPr lang="en-ZA"/>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ZA"/>
          </a:p>
        </p:txBody>
      </p:sp>
      <p:sp>
        <p:nvSpPr>
          <p:cNvPr id="11" name="Slide Number Placeholder 10"/>
          <p:cNvSpPr>
            <a:spLocks noGrp="1"/>
          </p:cNvSpPr>
          <p:nvPr>
            <p:ph type="sldNum" sz="quarter" idx="12"/>
          </p:nvPr>
        </p:nvSpPr>
        <p:spPr/>
        <p:txBody>
          <a:bodyPr/>
          <a:lstStyle/>
          <a:p>
            <a:fld id="{ADE6F9FF-D0CF-4A5D-B3D2-AFE39EBA4770}" type="slidenum">
              <a:rPr lang="en-ZA" smtClean="0"/>
              <a:t>‹#›</a:t>
            </a:fld>
            <a:endParaRPr lang="en-ZA"/>
          </a:p>
        </p:txBody>
      </p:sp>
    </p:spTree>
    <p:extLst>
      <p:ext uri="{BB962C8B-B14F-4D97-AF65-F5344CB8AC3E}">
        <p14:creationId xmlns:p14="http://schemas.microsoft.com/office/powerpoint/2010/main" val="1209102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F5536603-63E9-4AB1-9E12-AE295F07614E}" type="datetimeFigureOut">
              <a:rPr lang="en-ZA" smtClean="0"/>
              <a:t>2020/08/25</a:t>
            </a:fld>
            <a:endParaRPr lang="en-ZA"/>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ZA"/>
          </a:p>
        </p:txBody>
      </p:sp>
      <p:sp>
        <p:nvSpPr>
          <p:cNvPr id="10" name="Slide Number Placeholder 9"/>
          <p:cNvSpPr>
            <a:spLocks noGrp="1"/>
          </p:cNvSpPr>
          <p:nvPr>
            <p:ph type="sldNum" sz="quarter" idx="12"/>
          </p:nvPr>
        </p:nvSpPr>
        <p:spPr/>
        <p:txBody>
          <a:bodyPr/>
          <a:lstStyle/>
          <a:p>
            <a:fld id="{ADE6F9FF-D0CF-4A5D-B3D2-AFE39EBA4770}" type="slidenum">
              <a:rPr lang="en-ZA" smtClean="0"/>
              <a:t>‹#›</a:t>
            </a:fld>
            <a:endParaRPr lang="en-ZA"/>
          </a:p>
        </p:txBody>
      </p:sp>
    </p:spTree>
    <p:extLst>
      <p:ext uri="{BB962C8B-B14F-4D97-AF65-F5344CB8AC3E}">
        <p14:creationId xmlns:p14="http://schemas.microsoft.com/office/powerpoint/2010/main" val="2186813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F5536603-63E9-4AB1-9E12-AE295F07614E}" type="datetimeFigureOut">
              <a:rPr lang="en-ZA" smtClean="0"/>
              <a:t>2020/08/25</a:t>
            </a:fld>
            <a:endParaRPr lang="en-ZA"/>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ZA"/>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ADE6F9FF-D0CF-4A5D-B3D2-AFE39EBA4770}" type="slidenum">
              <a:rPr lang="en-ZA" smtClean="0"/>
              <a:t>‹#›</a:t>
            </a:fld>
            <a:endParaRPr lang="en-ZA"/>
          </a:p>
        </p:txBody>
      </p:sp>
    </p:spTree>
    <p:extLst>
      <p:ext uri="{BB962C8B-B14F-4D97-AF65-F5344CB8AC3E}">
        <p14:creationId xmlns:p14="http://schemas.microsoft.com/office/powerpoint/2010/main" val="344902984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8.png"/><Relationship Id="rId5" Type="http://schemas.openxmlformats.org/officeDocument/2006/relationships/hyperlink" Target="https://www.ncbi.nlm.nih.gov/pmc/articles/PMC3191537/pdf/nihms327590.pdf" TargetMode="External"/><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image" Target="../media/image9.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hyperlink" Target="http://www.sun.ac.za/english/human-resources/employee-wellness/eap"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eur03.safelinks.protection.outlook.com/?url=http://www.sadag.org/&amp;data=02|01||d52f809271c243e8d9f408d7f1c606ac|a6fa3b030a3c42588433a120dffcd348|0|0|637243705122880166&amp;sdata=srRV/d3APqOomMeFObsuRiyTZ/ZKDVLAz2hC40iDcQc=&amp;reserved=0" TargetMode="External"/><Relationship Id="rId3" Type="http://schemas.openxmlformats.org/officeDocument/2006/relationships/slideLayout" Target="../slideLayouts/slideLayout2.xml"/><Relationship Id="rId7" Type="http://schemas.openxmlformats.org/officeDocument/2006/relationships/hyperlink" Target="mailto:info@Impiloconsulting.com" TargetMode="Externa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hyperlink" Target="mailto:debbiem@sun.ac.za" TargetMode="External"/><Relationship Id="rId5" Type="http://schemas.openxmlformats.org/officeDocument/2006/relationships/hyperlink" Target="mailto:dpfourie@telkomsa.net" TargetMode="External"/><Relationship Id="rId10" Type="http://schemas.openxmlformats.org/officeDocument/2006/relationships/image" Target="../media/image1.png"/><Relationship Id="rId4" Type="http://schemas.openxmlformats.org/officeDocument/2006/relationships/hyperlink" Target="mailto:shibu@sun.ac.za" TargetMode="External"/><Relationship Id="rId9" Type="http://schemas.openxmlformats.org/officeDocument/2006/relationships/hyperlink" Target="https://eur03.safelinks.protection.outlook.com/?url=http://www.sacoronavirus.co.za/&amp;data=02|01||d52f809271c243e8d9f408d7f1c606ac|a6fa3b030a3c42588433a120dffcd348|0|0|637243705122880166&amp;sdata=QRJ4JIlVMBbkfp0bkX4seNNnoGoGLglE37xrw/BpvkM=&amp;reserved=0"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comments" Target="../comments/commen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5.jp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comments" Target="../comments/comment2.xml"/><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3B21B-2946-3F43-96AF-86BF71075771}"/>
              </a:ext>
            </a:extLst>
          </p:cNvPr>
          <p:cNvSpPr>
            <a:spLocks noGrp="1"/>
          </p:cNvSpPr>
          <p:nvPr>
            <p:ph type="ctrTitle"/>
          </p:nvPr>
        </p:nvSpPr>
        <p:spPr>
          <a:xfrm>
            <a:off x="5498590" y="988741"/>
            <a:ext cx="5888754" cy="4880518"/>
          </a:xfrm>
          <a:noFill/>
          <a:ln>
            <a:noFill/>
          </a:ln>
        </p:spPr>
        <p:txBody>
          <a:bodyPr wrap="square">
            <a:normAutofit fontScale="90000"/>
          </a:bodyPr>
          <a:lstStyle/>
          <a:p>
            <a:pPr algn="l"/>
            <a:r>
              <a:rPr lang="en-ZA" sz="4800" dirty="0"/>
              <a:t>Emergency migration to online teaching in the Covid-19 pandemic: impact on the mental health and wellness of lecturers </a:t>
            </a:r>
            <a:endParaRPr lang="en-US" sz="4800" dirty="0">
              <a:solidFill>
                <a:schemeClr val="tx1"/>
              </a:solidFill>
            </a:endParaRPr>
          </a:p>
        </p:txBody>
      </p:sp>
      <p:sp>
        <p:nvSpPr>
          <p:cNvPr id="8" name="Rectangle 7">
            <a:extLst>
              <a:ext uri="{FF2B5EF4-FFF2-40B4-BE49-F238E27FC236}">
                <a16:creationId xmlns:a16="http://schemas.microsoft.com/office/drawing/2014/main" id="{6E5BD17F-C95C-40ED-8D04-03295D46FD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bg2">
              <a:alpha val="8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0" name="Rectangle 9">
            <a:extLst>
              <a:ext uri="{FF2B5EF4-FFF2-40B4-BE49-F238E27FC236}">
                <a16:creationId xmlns:a16="http://schemas.microsoft.com/office/drawing/2014/main" id="{4203DEB5-0B19-4F8E-84E2-00F5861C96F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321564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61A72463-A67A-E049-829E-52478299708C}"/>
              </a:ext>
            </a:extLst>
          </p:cNvPr>
          <p:cNvSpPr>
            <a:spLocks noGrp="1"/>
          </p:cNvSpPr>
          <p:nvPr>
            <p:ph type="subTitle" idx="1"/>
          </p:nvPr>
        </p:nvSpPr>
        <p:spPr>
          <a:xfrm>
            <a:off x="1867700" y="2007220"/>
            <a:ext cx="2357553" cy="2843560"/>
          </a:xfrm>
        </p:spPr>
        <p:txBody>
          <a:bodyPr anchor="ctr">
            <a:normAutofit/>
          </a:bodyPr>
          <a:lstStyle/>
          <a:p>
            <a:pPr algn="r"/>
            <a:r>
              <a:rPr lang="en-US" dirty="0" err="1">
                <a:solidFill>
                  <a:srgbClr val="FFFFFF"/>
                </a:solidFill>
              </a:rPr>
              <a:t>Salisha</a:t>
            </a:r>
            <a:r>
              <a:rPr lang="en-US" dirty="0">
                <a:solidFill>
                  <a:srgbClr val="FFFFFF"/>
                </a:solidFill>
              </a:rPr>
              <a:t> Maharaj</a:t>
            </a:r>
          </a:p>
          <a:p>
            <a:pPr algn="r"/>
            <a:r>
              <a:rPr lang="en-US" dirty="0">
                <a:solidFill>
                  <a:srgbClr val="FFFFFF"/>
                </a:solidFill>
              </a:rPr>
              <a:t>Clinical Psychologist </a:t>
            </a:r>
          </a:p>
          <a:p>
            <a:pPr algn="r"/>
            <a:r>
              <a:rPr lang="en-US" dirty="0">
                <a:solidFill>
                  <a:srgbClr val="FFFFFF"/>
                </a:solidFill>
              </a:rPr>
              <a:t>Lecturer </a:t>
            </a:r>
          </a:p>
          <a:p>
            <a:pPr algn="r"/>
            <a:r>
              <a:rPr lang="en-US" dirty="0">
                <a:solidFill>
                  <a:srgbClr val="FFFFFF"/>
                </a:solidFill>
              </a:rPr>
              <a:t>Stellenbosch University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12552372"/>
      </p:ext>
    </p:extLst>
  </p:cSld>
  <p:clrMapOvr>
    <a:masterClrMapping/>
  </p:clrMapOvr>
  <mc:AlternateContent xmlns:mc="http://schemas.openxmlformats.org/markup-compatibility/2006" xmlns:p14="http://schemas.microsoft.com/office/powerpoint/2010/main">
    <mc:Choice Requires="p14">
      <p:transition spd="slow" p14:dur="2000" advTm="20307"/>
    </mc:Choice>
    <mc:Fallback xmlns="">
      <p:transition spd="slow" advTm="20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92145" y="346491"/>
            <a:ext cx="12284145" cy="7678572"/>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29076953"/>
      </p:ext>
    </p:extLst>
  </p:cSld>
  <p:clrMapOvr>
    <a:masterClrMapping/>
  </p:clrMapOvr>
  <mc:AlternateContent xmlns:mc="http://schemas.openxmlformats.org/markup-compatibility/2006" xmlns:p14="http://schemas.microsoft.com/office/powerpoint/2010/main">
    <mc:Choice Requires="p14">
      <p:transition spd="slow" p14:dur="2000" advTm="22101"/>
    </mc:Choice>
    <mc:Fallback xmlns="">
      <p:transition spd="slow" advTm="22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D2ED89-5AE9-4E9E-B74C-07803A862DB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29948" y="0"/>
            <a:ext cx="673210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672EA2A1-B403-9347-90EB-F8D676C9F589}"/>
              </a:ext>
            </a:extLst>
          </p:cNvPr>
          <p:cNvSpPr>
            <a:spLocks noGrp="1"/>
          </p:cNvSpPr>
          <p:nvPr>
            <p:ph type="title"/>
          </p:nvPr>
        </p:nvSpPr>
        <p:spPr>
          <a:xfrm>
            <a:off x="1761066" y="964692"/>
            <a:ext cx="8669868" cy="1188720"/>
          </a:xfrm>
          <a:solidFill>
            <a:srgbClr val="FFFFFF"/>
          </a:solidFill>
          <a:ln>
            <a:solidFill>
              <a:srgbClr val="404040"/>
            </a:solidFill>
          </a:ln>
        </p:spPr>
        <p:txBody>
          <a:bodyPr>
            <a:normAutofit fontScale="90000"/>
          </a:bodyPr>
          <a:lstStyle/>
          <a:p>
            <a:r>
              <a:rPr lang="en-US" dirty="0" smtClean="0"/>
              <a:t/>
            </a:r>
            <a:br>
              <a:rPr lang="en-US" dirty="0" smtClean="0"/>
            </a:br>
            <a:r>
              <a:rPr lang="en-US" dirty="0"/>
              <a:t>Mental Health </a:t>
            </a:r>
            <a:r>
              <a:rPr lang="en-US" dirty="0" smtClean="0"/>
              <a:t>and Covid-19</a:t>
            </a:r>
            <a:r>
              <a:rPr lang="en-US" dirty="0"/>
              <a:t/>
            </a:r>
            <a:br>
              <a:rPr lang="en-US" dirty="0"/>
            </a:br>
            <a:r>
              <a:rPr lang="en-US" dirty="0" smtClean="0">
                <a:solidFill>
                  <a:srgbClr val="404040"/>
                </a:solidFill>
              </a:rPr>
              <a:t> </a:t>
            </a:r>
            <a:endParaRPr lang="en-US" dirty="0">
              <a:solidFill>
                <a:srgbClr val="404040"/>
              </a:solidFill>
            </a:endParaRPr>
          </a:p>
        </p:txBody>
      </p:sp>
      <p:sp>
        <p:nvSpPr>
          <p:cNvPr id="3" name="Content Placeholder 2">
            <a:extLst>
              <a:ext uri="{FF2B5EF4-FFF2-40B4-BE49-F238E27FC236}">
                <a16:creationId xmlns:a16="http://schemas.microsoft.com/office/drawing/2014/main" id="{C6B1F3B2-B8AD-0540-B2E6-B4D4C69BA96D}"/>
              </a:ext>
            </a:extLst>
          </p:cNvPr>
          <p:cNvSpPr>
            <a:spLocks noGrp="1"/>
          </p:cNvSpPr>
          <p:nvPr>
            <p:ph idx="1"/>
          </p:nvPr>
        </p:nvSpPr>
        <p:spPr>
          <a:xfrm>
            <a:off x="3238831" y="2638044"/>
            <a:ext cx="5714338" cy="3101983"/>
          </a:xfrm>
        </p:spPr>
        <p:txBody>
          <a:bodyPr>
            <a:normAutofit/>
          </a:bodyPr>
          <a:lstStyle/>
          <a:p>
            <a:pPr marL="342900" indent="-342900">
              <a:buAutoNum type="arabicPeriod"/>
            </a:pPr>
            <a:r>
              <a:rPr lang="en-US" dirty="0" smtClean="0"/>
              <a:t>Stress-response to past pandemics </a:t>
            </a:r>
          </a:p>
          <a:p>
            <a:pPr marL="342900" indent="-342900">
              <a:buAutoNum type="arabicPeriod"/>
            </a:pPr>
            <a:r>
              <a:rPr lang="en-US" dirty="0" smtClean="0"/>
              <a:t>Unique stress of Covid-19</a:t>
            </a:r>
          </a:p>
          <a:p>
            <a:pPr marL="342900" indent="-342900">
              <a:buAutoNum type="arabicPeriod"/>
            </a:pPr>
            <a:r>
              <a:rPr lang="en-US" dirty="0" smtClean="0"/>
              <a:t>Mental health of lecturers </a:t>
            </a:r>
            <a:endParaRPr lang="en-US"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075625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5148"/>
    </mc:Choice>
    <mc:Fallback xmlns="">
      <p:transition spd="slow" advTm="15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ZA" sz="3200" dirty="0"/>
              <a:t>South-African Stress and Health study (SASH) </a:t>
            </a:r>
            <a:r>
              <a:rPr lang="en-ZA" sz="2000" dirty="0"/>
              <a:t>(2012) </a:t>
            </a:r>
            <a:endParaRPr lang="en-US" sz="20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70000" lnSpcReduction="20000"/>
              </a:bodyPr>
              <a:lstStyle/>
              <a:p>
                <a:r>
                  <a:rPr lang="en-ZA" sz="2400" dirty="0"/>
                  <a:t>26% in SA identified MH disorder at </a:t>
                </a:r>
                <a:r>
                  <a:rPr lang="en-ZA" sz="2400" i="1" dirty="0"/>
                  <a:t>severe</a:t>
                </a:r>
                <a:r>
                  <a:rPr lang="en-ZA" sz="2400" dirty="0"/>
                  <a:t> level</a:t>
                </a:r>
              </a:p>
              <a:p>
                <a:r>
                  <a:rPr lang="en-ZA" sz="2400" dirty="0"/>
                  <a:t>Most prevalent:  Anxiety (15.8%){</a:t>
                </a:r>
                <a14:m>
                  <m:oMath xmlns:m="http://schemas.openxmlformats.org/officeDocument/2006/math">
                    <m:r>
                      <a:rPr lang="ja-JP" altLang="en-US" sz="2400" i="1">
                        <a:latin typeface="Cambria Math" panose="02040503050406030204" pitchFamily="18" charset="0"/>
                      </a:rPr>
                      <m:t>♀</m:t>
                    </m:r>
                    <m:r>
                      <a:rPr lang="en-ZA" altLang="ja-JP" sz="2400">
                        <a:latin typeface="Cambria Math"/>
                      </a:rPr>
                      <m:t>}</m:t>
                    </m:r>
                  </m:oMath>
                </a14:m>
                <a:r>
                  <a:rPr lang="en-ZA" sz="2400" dirty="0"/>
                  <a:t>; Substance Use disorder (13.3%) {</a:t>
                </a:r>
                <a14:m>
                  <m:oMath xmlns:m="http://schemas.openxmlformats.org/officeDocument/2006/math">
                    <m:r>
                      <a:rPr lang="ja-JP" altLang="en-US" sz="2400" i="1">
                        <a:latin typeface="Cambria Math" panose="02040503050406030204" pitchFamily="18" charset="0"/>
                      </a:rPr>
                      <m:t>♂</m:t>
                    </m:r>
                  </m:oMath>
                </a14:m>
                <a:r>
                  <a:rPr lang="en-US" sz="2400" dirty="0"/>
                  <a:t>};</a:t>
                </a:r>
                <a:r>
                  <a:rPr lang="en-ZA" sz="2400" dirty="0"/>
                  <a:t> Depression (9.8%)</a:t>
                </a:r>
              </a:p>
              <a:p>
                <a:r>
                  <a:rPr lang="en-ZA" sz="2400" dirty="0"/>
                  <a:t>Compared to the World- only Belgium, Israel and Netherlands higher reported levels</a:t>
                </a:r>
              </a:p>
              <a:p>
                <a:r>
                  <a:rPr lang="en-ZA" sz="2400" dirty="0"/>
                  <a:t>Compared to Nigeria (Africa)- 1 in 17 Nigerians vs 1in 6 SA had a diagnosable d/o</a:t>
                </a:r>
              </a:p>
              <a:p>
                <a:r>
                  <a:rPr lang="en-ZA" sz="2400" dirty="0"/>
                  <a:t>In SA, WC had the highest </a:t>
                </a:r>
                <a:r>
                  <a:rPr lang="en-ZA" sz="2400" dirty="0" smtClean="0"/>
                  <a:t>(</a:t>
                </a:r>
                <a:r>
                  <a:rPr lang="en-ZA" sz="2400" dirty="0"/>
                  <a:t>42%) lifetime prevalence of MH d/o</a:t>
                </a:r>
              </a:p>
              <a:p>
                <a:endParaRPr lang="en-ZA" sz="2400" dirty="0"/>
              </a:p>
              <a:p>
                <a:r>
                  <a:rPr lang="en-US" sz="2400" dirty="0">
                    <a:hlinkClick r:id="rId5"/>
                  </a:rPr>
                  <a:t>https://www.ncbi.nlm.nih.gov/pmc/articles/PMC3191537/pdf/nihms327590.pdf</a:t>
                </a:r>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6"/>
                <a:stretch>
                  <a:fillRect l="-394" t="-2358"/>
                </a:stretch>
              </a:blipFill>
            </p:spPr>
            <p:txBody>
              <a:bodyPr/>
              <a:lstStyle/>
              <a:p>
                <a:r>
                  <a:rPr lang="en-ZA">
                    <a:noFill/>
                  </a:rPr>
                  <a:t> </a:t>
                </a:r>
              </a:p>
            </p:txBody>
          </p:sp>
        </mc:Fallback>
      </mc:AlternateContent>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98676069"/>
      </p:ext>
    </p:extLst>
  </p:cSld>
  <p:clrMapOvr>
    <a:masterClrMapping/>
  </p:clrMapOvr>
  <mc:AlternateContent xmlns:mc="http://schemas.openxmlformats.org/markup-compatibility/2006" xmlns:p14="http://schemas.microsoft.com/office/powerpoint/2010/main">
    <mc:Choice Requires="p14">
      <p:transition spd="slow" p14:dur="2000" advTm="67128"/>
    </mc:Choice>
    <mc:Fallback xmlns="">
      <p:transition spd="slow" advTm="67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E8F2D-6B5E-E246-A454-37851BECD419}"/>
              </a:ext>
            </a:extLst>
          </p:cNvPr>
          <p:cNvSpPr>
            <a:spLocks noGrp="1"/>
          </p:cNvSpPr>
          <p:nvPr>
            <p:ph type="title"/>
          </p:nvPr>
        </p:nvSpPr>
        <p:spPr/>
        <p:txBody>
          <a:bodyPr/>
          <a:lstStyle/>
          <a:p>
            <a:r>
              <a:rPr lang="en-US" dirty="0" smtClean="0"/>
              <a:t>Stress response to past pandemics</a:t>
            </a:r>
            <a:endParaRPr lang="en-US" dirty="0"/>
          </a:p>
        </p:txBody>
      </p:sp>
      <p:sp>
        <p:nvSpPr>
          <p:cNvPr id="3" name="Content Placeholder 2">
            <a:extLst>
              <a:ext uri="{FF2B5EF4-FFF2-40B4-BE49-F238E27FC236}">
                <a16:creationId xmlns:a16="http://schemas.microsoft.com/office/drawing/2014/main" id="{07A4C3ED-1599-8B41-8382-C8ED5DDEA727}"/>
              </a:ext>
            </a:extLst>
          </p:cNvPr>
          <p:cNvSpPr>
            <a:spLocks noGrp="1"/>
          </p:cNvSpPr>
          <p:nvPr>
            <p:ph idx="1"/>
          </p:nvPr>
        </p:nvSpPr>
        <p:spPr/>
        <p:txBody>
          <a:bodyPr>
            <a:normAutofit/>
          </a:bodyPr>
          <a:lstStyle/>
          <a:p>
            <a:r>
              <a:rPr lang="en-ZA" dirty="0"/>
              <a:t>Brooks et al. (2020) shown the psychological impact </a:t>
            </a:r>
            <a:r>
              <a:rPr lang="en-ZA" dirty="0" smtClean="0"/>
              <a:t>of quarantine</a:t>
            </a:r>
            <a:r>
              <a:rPr lang="en-ZA" dirty="0"/>
              <a:t>, based on 3166 papers reviewed, showed </a:t>
            </a:r>
            <a:r>
              <a:rPr lang="en-ZA" dirty="0" smtClean="0"/>
              <a:t>adverse psychological </a:t>
            </a:r>
            <a:r>
              <a:rPr lang="en-ZA" dirty="0"/>
              <a:t>effects, including post-traumatic </a:t>
            </a:r>
            <a:r>
              <a:rPr lang="en-ZA" dirty="0" smtClean="0"/>
              <a:t>stress symptoms</a:t>
            </a:r>
            <a:r>
              <a:rPr lang="en-ZA" dirty="0"/>
              <a:t>, confusion, and anger. </a:t>
            </a:r>
            <a:endParaRPr lang="en-ZA" dirty="0" smtClean="0"/>
          </a:p>
          <a:p>
            <a:r>
              <a:rPr lang="en-ZA" dirty="0" smtClean="0"/>
              <a:t>The </a:t>
            </a:r>
            <a:r>
              <a:rPr lang="en-ZA" dirty="0"/>
              <a:t>Brooks team </a:t>
            </a:r>
            <a:r>
              <a:rPr lang="en-ZA" dirty="0" smtClean="0"/>
              <a:t>has demonstrated </a:t>
            </a:r>
            <a:r>
              <a:rPr lang="en-ZA" dirty="0"/>
              <a:t>that the </a:t>
            </a:r>
            <a:r>
              <a:rPr lang="en-ZA" dirty="0" smtClean="0"/>
              <a:t>stress </a:t>
            </a:r>
            <a:r>
              <a:rPr lang="en-ZA" dirty="0"/>
              <a:t>factors came from </a:t>
            </a:r>
            <a:r>
              <a:rPr lang="en-ZA" dirty="0" smtClean="0"/>
              <a:t>longer quarantine </a:t>
            </a:r>
            <a:r>
              <a:rPr lang="en-ZA" dirty="0"/>
              <a:t>duration, infection fears, frustration, </a:t>
            </a:r>
            <a:r>
              <a:rPr lang="en-ZA" dirty="0" smtClean="0"/>
              <a:t>boredom, inadequate </a:t>
            </a:r>
            <a:r>
              <a:rPr lang="en-ZA" dirty="0"/>
              <a:t>supplies, inadequate information, financial </a:t>
            </a:r>
            <a:r>
              <a:rPr lang="en-ZA" dirty="0" smtClean="0"/>
              <a:t>loss, and </a:t>
            </a:r>
            <a:r>
              <a:rPr lang="en-ZA" dirty="0"/>
              <a:t>stigma during the pandemics. </a:t>
            </a:r>
            <a:endParaRPr lang="en-ZA" dirty="0" smtClean="0"/>
          </a:p>
          <a:p>
            <a:r>
              <a:rPr lang="en-ZA" dirty="0" smtClean="0"/>
              <a:t>The </a:t>
            </a:r>
            <a:r>
              <a:rPr lang="en-ZA" dirty="0"/>
              <a:t>studies </a:t>
            </a:r>
            <a:r>
              <a:rPr lang="en-ZA" dirty="0" smtClean="0"/>
              <a:t>included epidemics </a:t>
            </a:r>
            <a:r>
              <a:rPr lang="en-ZA" dirty="0"/>
              <a:t>as SARS, Ebola, H1N1 influenza, Middle </a:t>
            </a:r>
            <a:r>
              <a:rPr lang="en-ZA" dirty="0" smtClean="0"/>
              <a:t>East respiratory </a:t>
            </a:r>
            <a:r>
              <a:rPr lang="en-ZA" dirty="0"/>
              <a:t>syndrome (MERS), and equine influenza.</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45658872"/>
      </p:ext>
    </p:extLst>
  </p:cSld>
  <p:clrMapOvr>
    <a:masterClrMapping/>
  </p:clrMapOvr>
  <mc:AlternateContent xmlns:mc="http://schemas.openxmlformats.org/markup-compatibility/2006" xmlns:p14="http://schemas.microsoft.com/office/powerpoint/2010/main">
    <mc:Choice Requires="p14">
      <p:transition spd="slow" p14:dur="2000" advTm="74012"/>
    </mc:Choice>
    <mc:Fallback xmlns="">
      <p:transition spd="slow" advTm="74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ZA" dirty="0" smtClean="0"/>
              <a:t>Stress as an inherent part of life </a:t>
            </a:r>
            <a:endParaRPr lang="en-ZA" dirty="0"/>
          </a:p>
        </p:txBody>
      </p:sp>
      <p:sp>
        <p:nvSpPr>
          <p:cNvPr id="6" name="Content Placeholder 5"/>
          <p:cNvSpPr>
            <a:spLocks noGrp="1"/>
          </p:cNvSpPr>
          <p:nvPr>
            <p:ph sz="half" idx="2"/>
          </p:nvPr>
        </p:nvSpPr>
        <p:spPr>
          <a:xfrm>
            <a:off x="1583436" y="3143250"/>
            <a:ext cx="4600796" cy="3040982"/>
          </a:xfrm>
        </p:spPr>
        <p:txBody>
          <a:bodyPr>
            <a:normAutofit/>
          </a:bodyPr>
          <a:lstStyle/>
          <a:p>
            <a:r>
              <a:rPr lang="en-ZA" dirty="0"/>
              <a:t>Despite the absence of common definition </a:t>
            </a:r>
            <a:r>
              <a:rPr lang="en-ZA" dirty="0" smtClean="0"/>
              <a:t>and conceptualization </a:t>
            </a:r>
            <a:r>
              <a:rPr lang="en-ZA" dirty="0"/>
              <a:t>of stress, that has changed over time; </a:t>
            </a:r>
            <a:r>
              <a:rPr lang="en-ZA" dirty="0" smtClean="0"/>
              <a:t>there is </a:t>
            </a:r>
            <a:r>
              <a:rPr lang="en-ZA" dirty="0"/>
              <a:t>consensus that stress is an inherent part of life that </a:t>
            </a:r>
            <a:r>
              <a:rPr lang="en-ZA" dirty="0" smtClean="0"/>
              <a:t>is associated </a:t>
            </a:r>
            <a:r>
              <a:rPr lang="en-ZA" dirty="0"/>
              <a:t>with several individually vital </a:t>
            </a:r>
            <a:r>
              <a:rPr lang="en-ZA" dirty="0" smtClean="0"/>
              <a:t>physiological, psychological </a:t>
            </a:r>
            <a:r>
              <a:rPr lang="en-ZA" dirty="0"/>
              <a:t>and behavioural symptoms, </a:t>
            </a:r>
            <a:endParaRPr lang="en-ZA" dirty="0" smtClean="0"/>
          </a:p>
          <a:p>
            <a:pPr marL="0" indent="0">
              <a:buNone/>
            </a:pPr>
            <a:r>
              <a:rPr lang="en-ZA" sz="1400" i="1" dirty="0" smtClean="0"/>
              <a:t>Monroe and </a:t>
            </a:r>
            <a:r>
              <a:rPr lang="en-ZA" sz="1400" i="1" dirty="0" err="1" smtClean="0"/>
              <a:t>Slavich</a:t>
            </a:r>
            <a:r>
              <a:rPr lang="en-ZA" sz="1400" i="1" dirty="0" smtClean="0"/>
              <a:t> </a:t>
            </a:r>
            <a:r>
              <a:rPr lang="en-ZA" sz="1400" i="1" dirty="0"/>
              <a:t>(2016), Schuler (1980</a:t>
            </a:r>
            <a:r>
              <a:rPr lang="en-ZA" sz="1400" i="1" dirty="0" smtClean="0"/>
              <a:t>)</a:t>
            </a:r>
            <a:endParaRPr lang="en-ZA" sz="1400" i="1" dirty="0"/>
          </a:p>
        </p:txBody>
      </p:sp>
      <p:sp>
        <p:nvSpPr>
          <p:cNvPr id="7" name="Content Placeholder 6"/>
          <p:cNvSpPr>
            <a:spLocks noGrp="1"/>
          </p:cNvSpPr>
          <p:nvPr>
            <p:ph sz="quarter" idx="4"/>
          </p:nvPr>
        </p:nvSpPr>
        <p:spPr>
          <a:xfrm>
            <a:off x="6338315" y="3143250"/>
            <a:ext cx="4610421" cy="3149266"/>
          </a:xfrm>
        </p:spPr>
        <p:txBody>
          <a:bodyPr>
            <a:normAutofit fontScale="77500" lnSpcReduction="20000"/>
          </a:bodyPr>
          <a:lstStyle/>
          <a:p>
            <a:r>
              <a:rPr lang="en-ZA" sz="2300" dirty="0" smtClean="0"/>
              <a:t>Stress </a:t>
            </a:r>
            <a:r>
              <a:rPr lang="en-ZA" sz="2300" dirty="0"/>
              <a:t>can </a:t>
            </a:r>
            <a:r>
              <a:rPr lang="en-ZA" sz="2300" dirty="0" smtClean="0"/>
              <a:t>be defined </a:t>
            </a:r>
            <a:r>
              <a:rPr lang="en-ZA" sz="2300" dirty="0"/>
              <a:t>as a state of disharmony and is neutralized by </a:t>
            </a:r>
            <a:r>
              <a:rPr lang="en-ZA" sz="2300" dirty="0" smtClean="0"/>
              <a:t>a complicated </a:t>
            </a:r>
            <a:r>
              <a:rPr lang="en-ZA" sz="2300" dirty="0"/>
              <a:t>variety of physiologic and </a:t>
            </a:r>
            <a:r>
              <a:rPr lang="en-ZA" sz="2300" dirty="0" smtClean="0"/>
              <a:t>behavioural responses </a:t>
            </a:r>
            <a:r>
              <a:rPr lang="en-ZA" sz="2300" dirty="0"/>
              <a:t>that aim to maintain/re-establish the </a:t>
            </a:r>
            <a:r>
              <a:rPr lang="en-ZA" sz="2300" dirty="0" smtClean="0"/>
              <a:t>threatened homeostasis </a:t>
            </a:r>
            <a:r>
              <a:rPr lang="en-ZA" sz="2300" dirty="0"/>
              <a:t>(adaptive stress </a:t>
            </a:r>
            <a:r>
              <a:rPr lang="en-ZA" sz="2300" dirty="0" smtClean="0"/>
              <a:t>response). </a:t>
            </a:r>
          </a:p>
          <a:p>
            <a:r>
              <a:rPr lang="en-ZA" sz="2300" dirty="0" smtClean="0"/>
              <a:t>Based </a:t>
            </a:r>
            <a:r>
              <a:rPr lang="en-ZA" sz="2300" dirty="0"/>
              <a:t>on this </a:t>
            </a:r>
            <a:r>
              <a:rPr lang="en-ZA" sz="2300" dirty="0" smtClean="0"/>
              <a:t>definition, stress </a:t>
            </a:r>
            <a:r>
              <a:rPr lang="en-ZA" sz="2300" dirty="0"/>
              <a:t>arises when a person perceives the demands </a:t>
            </a:r>
            <a:r>
              <a:rPr lang="en-ZA" sz="2300" dirty="0" smtClean="0"/>
              <a:t>of environmental </a:t>
            </a:r>
            <a:r>
              <a:rPr lang="en-ZA" sz="2300" dirty="0"/>
              <a:t>stimuli to be higher than their ability to meet, mitigate, or alter those </a:t>
            </a:r>
            <a:r>
              <a:rPr lang="en-ZA" sz="2300" dirty="0" smtClean="0"/>
              <a:t>demands</a:t>
            </a:r>
          </a:p>
          <a:p>
            <a:pPr marL="0" indent="0">
              <a:buNone/>
            </a:pPr>
            <a:r>
              <a:rPr lang="en-ZA" sz="1600" dirty="0" smtClean="0"/>
              <a:t>	Perturbing </a:t>
            </a:r>
            <a:r>
              <a:rPr lang="en-ZA" sz="1600" dirty="0"/>
              <a:t>(1992</a:t>
            </a:r>
            <a:r>
              <a:rPr lang="en-ZA" sz="1600" dirty="0" smtClean="0"/>
              <a:t>), Lazarus </a:t>
            </a:r>
            <a:r>
              <a:rPr lang="en-ZA" sz="1600" dirty="0"/>
              <a:t>and </a:t>
            </a:r>
            <a:r>
              <a:rPr lang="en-ZA" sz="1600" dirty="0" smtClean="0"/>
              <a:t>Folkman (1984)</a:t>
            </a:r>
            <a:endParaRPr lang="en-ZA" sz="1600" dirty="0"/>
          </a:p>
        </p:txBody>
      </p:sp>
      <p:sp>
        <p:nvSpPr>
          <p:cNvPr id="8" name="Text Placeholder 7"/>
          <p:cNvSpPr>
            <a:spLocks noGrp="1"/>
          </p:cNvSpPr>
          <p:nvPr>
            <p:ph type="body" sz="quarter" idx="13"/>
          </p:nvPr>
        </p:nvSpPr>
        <p:spPr/>
        <p:txBody>
          <a:bodyPr/>
          <a:lstStyle/>
          <a:p>
            <a:r>
              <a:rPr lang="en-ZA" dirty="0" smtClean="0"/>
              <a:t>Stress that threatens homeostasis </a:t>
            </a:r>
            <a:endParaRPr lang="en-ZA" dirty="0"/>
          </a:p>
        </p:txBody>
      </p:sp>
      <p:sp>
        <p:nvSpPr>
          <p:cNvPr id="4" name="Title 3"/>
          <p:cNvSpPr>
            <a:spLocks noGrp="1"/>
          </p:cNvSpPr>
          <p:nvPr>
            <p:ph type="title"/>
          </p:nvPr>
        </p:nvSpPr>
        <p:spPr/>
        <p:txBody>
          <a:bodyPr>
            <a:normAutofit/>
          </a:bodyPr>
          <a:lstStyle/>
          <a:p>
            <a:r>
              <a:rPr lang="en-US" dirty="0" smtClean="0"/>
              <a:t/>
            </a:r>
            <a:br>
              <a:rPr lang="en-US" dirty="0" smtClean="0"/>
            </a:br>
            <a:r>
              <a:rPr lang="en-ZA" dirty="0" smtClean="0"/>
              <a:t>The unique stress of covid-19</a:t>
            </a:r>
            <a:endParaRPr lang="en-ZA"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7361634"/>
      </p:ext>
    </p:extLst>
  </p:cSld>
  <p:clrMapOvr>
    <a:masterClrMapping/>
  </p:clrMapOvr>
  <mc:AlternateContent xmlns:mc="http://schemas.openxmlformats.org/markup-compatibility/2006" xmlns:p14="http://schemas.microsoft.com/office/powerpoint/2010/main">
    <mc:Choice Requires="p14">
      <p:transition spd="slow" p14:dur="2000" advTm="72113"/>
    </mc:Choice>
    <mc:Fallback xmlns="">
      <p:transition spd="slow" advTm="72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AC3BE-BEEA-2C40-ABD4-A6B039B01501}"/>
              </a:ext>
            </a:extLst>
          </p:cNvPr>
          <p:cNvSpPr>
            <a:spLocks noGrp="1"/>
          </p:cNvSpPr>
          <p:nvPr>
            <p:ph type="title"/>
          </p:nvPr>
        </p:nvSpPr>
        <p:spPr/>
        <p:txBody>
          <a:bodyPr/>
          <a:lstStyle/>
          <a:p>
            <a:r>
              <a:rPr lang="en-US" dirty="0"/>
              <a:t>Mental health of lecturers working online </a:t>
            </a:r>
          </a:p>
        </p:txBody>
      </p:sp>
      <p:sp>
        <p:nvSpPr>
          <p:cNvPr id="3" name="Content Placeholder 2">
            <a:extLst>
              <a:ext uri="{FF2B5EF4-FFF2-40B4-BE49-F238E27FC236}">
                <a16:creationId xmlns:a16="http://schemas.microsoft.com/office/drawing/2014/main" id="{E71D5798-40E2-7C49-BDFB-DEAB827F354C}"/>
              </a:ext>
            </a:extLst>
          </p:cNvPr>
          <p:cNvSpPr>
            <a:spLocks noGrp="1"/>
          </p:cNvSpPr>
          <p:nvPr>
            <p:ph idx="1"/>
          </p:nvPr>
        </p:nvSpPr>
        <p:spPr/>
        <p:txBody>
          <a:bodyPr>
            <a:normAutofit lnSpcReduction="10000"/>
          </a:bodyPr>
          <a:lstStyle/>
          <a:p>
            <a:r>
              <a:rPr lang="en-ZA" dirty="0"/>
              <a:t>Research into online lecturers’ health and wellbeing is not yet well established. </a:t>
            </a:r>
            <a:endParaRPr lang="en-ZA" dirty="0" smtClean="0"/>
          </a:p>
          <a:p>
            <a:r>
              <a:rPr lang="en-ZA" dirty="0" smtClean="0"/>
              <a:t>Few reports </a:t>
            </a:r>
            <a:r>
              <a:rPr lang="en-ZA" dirty="0"/>
              <a:t>exist regarding lecturers’ emotions concerning intense periods of working </a:t>
            </a:r>
            <a:r>
              <a:rPr lang="en-ZA" dirty="0" smtClean="0"/>
              <a:t>online</a:t>
            </a:r>
            <a:endParaRPr lang="en-ZA" dirty="0"/>
          </a:p>
          <a:p>
            <a:r>
              <a:rPr lang="en-ZA" dirty="0" smtClean="0"/>
              <a:t>Emotions most </a:t>
            </a:r>
            <a:r>
              <a:rPr lang="en-ZA" dirty="0"/>
              <a:t>commonly found are negative such as anxiety and stress </a:t>
            </a:r>
            <a:endParaRPr lang="en-ZA" dirty="0" smtClean="0"/>
          </a:p>
          <a:p>
            <a:r>
              <a:rPr lang="en-ZA" dirty="0" smtClean="0"/>
              <a:t>The review suggests there are a number of negative health outcomes including: physical</a:t>
            </a:r>
            <a:r>
              <a:rPr lang="en-ZA" dirty="0"/>
              <a:t>; social; spiritual; mental; emotional; and </a:t>
            </a:r>
            <a:r>
              <a:rPr lang="en-ZA" dirty="0" smtClean="0"/>
              <a:t>cognitive</a:t>
            </a:r>
          </a:p>
          <a:p>
            <a:endParaRPr lang="en-ZA" dirty="0"/>
          </a:p>
          <a:p>
            <a:pPr marL="0" indent="0">
              <a:lnSpc>
                <a:spcPct val="120000"/>
              </a:lnSpc>
              <a:buNone/>
            </a:pPr>
            <a:r>
              <a:rPr lang="en-ZA" sz="1500" i="1" dirty="0" smtClean="0"/>
              <a:t>	</a:t>
            </a:r>
            <a:r>
              <a:rPr lang="en-ZA" sz="1500" i="1" dirty="0"/>
              <a:t>Health and wellbeing of the online lecturer: </a:t>
            </a:r>
            <a:r>
              <a:rPr lang="en-ZA" sz="1500" i="1" dirty="0" smtClean="0"/>
              <a:t>a phenomenological study. Frances </a:t>
            </a:r>
            <a:r>
              <a:rPr lang="en-ZA" sz="1500" i="1" dirty="0"/>
              <a:t>Ann </a:t>
            </a:r>
            <a:r>
              <a:rPr lang="en-ZA" sz="1500" i="1" dirty="0" err="1" smtClean="0"/>
              <a:t>Whittet</a:t>
            </a:r>
            <a:r>
              <a:rPr lang="en-ZA" sz="1500" i="1" dirty="0"/>
              <a:t> </a:t>
            </a:r>
            <a:r>
              <a:rPr lang="en-ZA" sz="1500" i="1" dirty="0" smtClean="0"/>
              <a:t>	(Jan, 2020) </a:t>
            </a:r>
            <a:endParaRPr lang="en-ZA" sz="1500" i="1"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38934396"/>
      </p:ext>
    </p:extLst>
  </p:cSld>
  <p:clrMapOvr>
    <a:masterClrMapping/>
  </p:clrMapOvr>
  <mc:AlternateContent xmlns:mc="http://schemas.openxmlformats.org/markup-compatibility/2006" xmlns:p14="http://schemas.microsoft.com/office/powerpoint/2010/main">
    <mc:Choice Requires="p14">
      <p:transition spd="slow" p14:dur="2000" advTm="51128"/>
    </mc:Choice>
    <mc:Fallback xmlns="">
      <p:transition spd="slow" advTm="51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Mental health of lecturers working online </a:t>
            </a:r>
            <a:endParaRPr lang="en-ZA" dirty="0"/>
          </a:p>
        </p:txBody>
      </p:sp>
      <p:sp>
        <p:nvSpPr>
          <p:cNvPr id="3" name="Content Placeholder 2"/>
          <p:cNvSpPr>
            <a:spLocks noGrp="1"/>
          </p:cNvSpPr>
          <p:nvPr>
            <p:ph idx="1"/>
          </p:nvPr>
        </p:nvSpPr>
        <p:spPr/>
        <p:txBody>
          <a:bodyPr>
            <a:normAutofit fontScale="92500" lnSpcReduction="20000"/>
          </a:bodyPr>
          <a:lstStyle/>
          <a:p>
            <a:r>
              <a:rPr lang="en-ZA" dirty="0"/>
              <a:t>Lecturers teaching online are at higher risk for burnout</a:t>
            </a:r>
          </a:p>
          <a:p>
            <a:r>
              <a:rPr lang="en-ZA" dirty="0"/>
              <a:t>There is no clear divide between “at work” and at home</a:t>
            </a:r>
          </a:p>
          <a:p>
            <a:r>
              <a:rPr lang="en-ZA" dirty="0"/>
              <a:t>The lack of face-to-face contact also increases the amount of electronic contact time a lecturer has with the students</a:t>
            </a:r>
          </a:p>
          <a:p>
            <a:r>
              <a:rPr lang="en-ZA" dirty="0"/>
              <a:t>Lecturers therefore report being inundated by emails, answering questions and responding to demands of students individually rather than in group/classroom settings</a:t>
            </a:r>
          </a:p>
          <a:p>
            <a:r>
              <a:rPr lang="en-ZA" dirty="0"/>
              <a:t>A study by Bennett’s (2014) suggested that lecturers teaching online felt unprepared and inadequate for the added burdens of the online </a:t>
            </a:r>
            <a:r>
              <a:rPr lang="en-ZA" dirty="0" smtClean="0"/>
              <a:t>environment</a:t>
            </a:r>
          </a:p>
          <a:p>
            <a:pPr marL="0" indent="0">
              <a:buNone/>
            </a:pPr>
            <a:r>
              <a:rPr lang="en-ZA" sz="1500" i="1" dirty="0" smtClean="0"/>
              <a:t>	Bennett</a:t>
            </a:r>
            <a:r>
              <a:rPr lang="en-ZA" sz="1500" i="1" dirty="0"/>
              <a:t>, L. 2014. “Putting in More: Emotional Work in Adopting Online Tools in Teaching </a:t>
            </a:r>
            <a:r>
              <a:rPr lang="en-ZA" sz="1500" i="1" dirty="0" smtClean="0"/>
              <a:t>and 	Learning </a:t>
            </a:r>
            <a:r>
              <a:rPr lang="en-ZA" sz="1500" i="1" dirty="0"/>
              <a:t>Practices.” Teaching in Higher Education 19 (8): 919–930.</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1573289"/>
      </p:ext>
    </p:extLst>
  </p:cSld>
  <p:clrMapOvr>
    <a:masterClrMapping/>
  </p:clrMapOvr>
  <mc:AlternateContent xmlns:mc="http://schemas.openxmlformats.org/markup-compatibility/2006" xmlns:p14="http://schemas.microsoft.com/office/powerpoint/2010/main">
    <mc:Choice Requires="p14">
      <p:transition spd="slow" p14:dur="2000" advTm="60157"/>
    </mc:Choice>
    <mc:Fallback xmlns="">
      <p:transition spd="slow" advTm="60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D2ED89-5AE9-4E9E-B74C-07803A862DB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29948" y="0"/>
            <a:ext cx="673210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672EA2A1-B403-9347-90EB-F8D676C9F589}"/>
              </a:ext>
            </a:extLst>
          </p:cNvPr>
          <p:cNvSpPr>
            <a:spLocks noGrp="1"/>
          </p:cNvSpPr>
          <p:nvPr>
            <p:ph type="title"/>
          </p:nvPr>
        </p:nvSpPr>
        <p:spPr>
          <a:xfrm>
            <a:off x="1761066" y="964692"/>
            <a:ext cx="8669868" cy="1188720"/>
          </a:xfrm>
          <a:solidFill>
            <a:srgbClr val="FFFFFF"/>
          </a:solidFill>
          <a:ln>
            <a:solidFill>
              <a:srgbClr val="404040"/>
            </a:solidFill>
          </a:ln>
        </p:spPr>
        <p:txBody>
          <a:bodyPr>
            <a:normAutofit/>
          </a:bodyPr>
          <a:lstStyle/>
          <a:p>
            <a:r>
              <a:rPr lang="en-US" dirty="0"/>
              <a:t>Reframing, resources and support</a:t>
            </a:r>
            <a:endParaRPr lang="en-US" dirty="0">
              <a:solidFill>
                <a:srgbClr val="404040"/>
              </a:solidFill>
            </a:endParaRPr>
          </a:p>
        </p:txBody>
      </p:sp>
      <p:sp>
        <p:nvSpPr>
          <p:cNvPr id="3" name="Content Placeholder 2">
            <a:extLst>
              <a:ext uri="{FF2B5EF4-FFF2-40B4-BE49-F238E27FC236}">
                <a16:creationId xmlns:a16="http://schemas.microsoft.com/office/drawing/2014/main" id="{C6B1F3B2-B8AD-0540-B2E6-B4D4C69BA96D}"/>
              </a:ext>
            </a:extLst>
          </p:cNvPr>
          <p:cNvSpPr>
            <a:spLocks noGrp="1"/>
          </p:cNvSpPr>
          <p:nvPr>
            <p:ph idx="1"/>
          </p:nvPr>
        </p:nvSpPr>
        <p:spPr>
          <a:xfrm>
            <a:off x="3238831" y="2638044"/>
            <a:ext cx="5714338" cy="3101983"/>
          </a:xfrm>
        </p:spPr>
        <p:txBody>
          <a:bodyPr>
            <a:normAutofit/>
          </a:bodyPr>
          <a:lstStyle/>
          <a:p>
            <a:r>
              <a:rPr lang="en-ZA" dirty="0"/>
              <a:t>Pandemic Stress Compensator Framework as a way of thinking about the pandemic and stress </a:t>
            </a:r>
          </a:p>
          <a:p>
            <a:r>
              <a:rPr lang="en-US" dirty="0"/>
              <a:t>Promoting health and well-being of the online lecturer: tips and tricks </a:t>
            </a:r>
          </a:p>
          <a:p>
            <a:r>
              <a:rPr lang="en-ZA" dirty="0"/>
              <a:t>The Crisis Toolkit: Developing a sense of control </a:t>
            </a:r>
          </a:p>
          <a:p>
            <a:r>
              <a:rPr lang="en-ZA" dirty="0"/>
              <a:t>SU Support and EAP </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772060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8064"/>
    </mc:Choice>
    <mc:Fallback xmlns="">
      <p:transition spd="slow" advTm="28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8176F-27B9-0142-9B57-D8E82FF1E90B}"/>
              </a:ext>
            </a:extLst>
          </p:cNvPr>
          <p:cNvSpPr>
            <a:spLocks noGrp="1"/>
          </p:cNvSpPr>
          <p:nvPr>
            <p:ph type="title"/>
          </p:nvPr>
        </p:nvSpPr>
        <p:spPr/>
        <p:txBody>
          <a:bodyPr/>
          <a:lstStyle/>
          <a:p>
            <a:r>
              <a:rPr lang="en-ZA" dirty="0"/>
              <a:t>Pandemic Stress</a:t>
            </a:r>
            <a:br>
              <a:rPr lang="en-ZA" dirty="0"/>
            </a:br>
            <a:r>
              <a:rPr lang="en-ZA" dirty="0"/>
              <a:t>Compensator Framework</a:t>
            </a:r>
            <a:endParaRPr lang="en-US" dirty="0"/>
          </a:p>
        </p:txBody>
      </p:sp>
      <p:sp>
        <p:nvSpPr>
          <p:cNvPr id="3" name="Content Placeholder 2">
            <a:extLst>
              <a:ext uri="{FF2B5EF4-FFF2-40B4-BE49-F238E27FC236}">
                <a16:creationId xmlns:a16="http://schemas.microsoft.com/office/drawing/2014/main" id="{9E59AB06-BEE5-B641-96F9-E24B524C63FF}"/>
              </a:ext>
            </a:extLst>
          </p:cNvPr>
          <p:cNvSpPr>
            <a:spLocks noGrp="1"/>
          </p:cNvSpPr>
          <p:nvPr>
            <p:ph idx="1"/>
          </p:nvPr>
        </p:nvSpPr>
        <p:spPr/>
        <p:txBody>
          <a:bodyPr>
            <a:normAutofit/>
          </a:bodyPr>
          <a:lstStyle/>
          <a:p>
            <a:r>
              <a:rPr lang="en-ZA" dirty="0" smtClean="0"/>
              <a:t>The framework </a:t>
            </a:r>
            <a:r>
              <a:rPr lang="en-ZA" dirty="0"/>
              <a:t>targets to raise the capacity of the </a:t>
            </a:r>
            <a:r>
              <a:rPr lang="en-ZA" dirty="0" smtClean="0"/>
              <a:t>COVID-19 individuals </a:t>
            </a:r>
            <a:r>
              <a:rPr lang="en-ZA" dirty="0"/>
              <a:t>and support the communities for managing </a:t>
            </a:r>
            <a:r>
              <a:rPr lang="en-ZA" dirty="0" smtClean="0"/>
              <a:t>stress, through </a:t>
            </a:r>
            <a:r>
              <a:rPr lang="en-ZA" dirty="0"/>
              <a:t>two levels. The first level (line 1) focuses on </a:t>
            </a:r>
            <a:r>
              <a:rPr lang="en-ZA" dirty="0" smtClean="0"/>
              <a:t>what can </a:t>
            </a:r>
            <a:r>
              <a:rPr lang="en-ZA" dirty="0"/>
              <a:t>be achieved, while the second level (line 2) focuses </a:t>
            </a:r>
            <a:r>
              <a:rPr lang="en-ZA" dirty="0" smtClean="0"/>
              <a:t>on the </a:t>
            </a:r>
            <a:r>
              <a:rPr lang="en-ZA" dirty="0"/>
              <a:t>psychological support </a:t>
            </a:r>
            <a:r>
              <a:rPr lang="en-ZA" dirty="0" smtClean="0"/>
              <a:t>strategy</a:t>
            </a:r>
          </a:p>
          <a:p>
            <a:endParaRPr lang="en-ZA" dirty="0"/>
          </a:p>
          <a:p>
            <a:pPr marL="0" indent="0">
              <a:buNone/>
            </a:pPr>
            <a:r>
              <a:rPr lang="en-ZA" dirty="0" smtClean="0"/>
              <a:t>		</a:t>
            </a:r>
            <a:r>
              <a:rPr lang="en-ZA" sz="1400" i="1" dirty="0" smtClean="0"/>
              <a:t>Minimising </a:t>
            </a:r>
            <a:r>
              <a:rPr lang="en-ZA" sz="1400" i="1" dirty="0"/>
              <a:t>Stress Exposure During </a:t>
            </a:r>
            <a:r>
              <a:rPr lang="en-ZA" sz="1400" i="1" dirty="0" smtClean="0"/>
              <a:t>Pandemics Similar </a:t>
            </a:r>
            <a:r>
              <a:rPr lang="en-ZA" sz="1400" i="1" dirty="0"/>
              <a:t>to </a:t>
            </a:r>
            <a:r>
              <a:rPr lang="en-ZA" sz="1400" i="1" dirty="0" smtClean="0"/>
              <a:t>COVID-19 Mohamed </a:t>
            </a:r>
            <a:r>
              <a:rPr lang="en-ZA" sz="1400" i="1" dirty="0" err="1" smtClean="0"/>
              <a:t>Buheji</a:t>
            </a:r>
            <a:r>
              <a:rPr lang="en-ZA" sz="1400" i="1" dirty="0" smtClean="0"/>
              <a:t>, 		</a:t>
            </a:r>
            <a:r>
              <a:rPr lang="en-ZA" sz="1400" i="1" dirty="0" err="1" smtClean="0"/>
              <a:t>Haitham</a:t>
            </a:r>
            <a:r>
              <a:rPr lang="en-ZA" sz="1400" i="1" dirty="0" smtClean="0"/>
              <a:t> </a:t>
            </a:r>
            <a:r>
              <a:rPr lang="en-ZA" sz="1400" i="1" dirty="0" err="1" smtClean="0"/>
              <a:t>Jahrami</a:t>
            </a:r>
            <a:r>
              <a:rPr lang="en-ZA" sz="1400" i="1" dirty="0" smtClean="0"/>
              <a:t>,  </a:t>
            </a:r>
            <a:r>
              <a:rPr lang="en-ZA" sz="1400" i="1" dirty="0"/>
              <a:t>Ali Sabah </a:t>
            </a:r>
            <a:r>
              <a:rPr lang="en-ZA" sz="1400" i="1" dirty="0" err="1" smtClean="0"/>
              <a:t>Dhahi</a:t>
            </a:r>
            <a:r>
              <a:rPr lang="en-ZA" sz="1400" i="1" dirty="0" smtClean="0"/>
              <a:t> </a:t>
            </a:r>
            <a:endParaRPr lang="en-US" sz="1400" i="1"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16317583"/>
      </p:ext>
    </p:extLst>
  </p:cSld>
  <p:clrMapOvr>
    <a:masterClrMapping/>
  </p:clrMapOvr>
  <mc:AlternateContent xmlns:mc="http://schemas.openxmlformats.org/markup-compatibility/2006" xmlns:p14="http://schemas.microsoft.com/office/powerpoint/2010/main">
    <mc:Choice Requires="p14">
      <p:transition spd="slow" p14:dur="2000" advTm="24087"/>
    </mc:Choice>
    <mc:Fallback xmlns="">
      <p:transition spd="slow" advTm="24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A70AA-FF0B-6948-A272-31AEE20EEFEF}"/>
              </a:ext>
            </a:extLst>
          </p:cNvPr>
          <p:cNvSpPr>
            <a:spLocks noGrp="1"/>
          </p:cNvSpPr>
          <p:nvPr>
            <p:ph type="title"/>
          </p:nvPr>
        </p:nvSpPr>
        <p:spPr/>
        <p:txBody>
          <a:bodyPr/>
          <a:lstStyle/>
          <a:p>
            <a:r>
              <a:rPr lang="en-ZA" dirty="0"/>
              <a:t>Pandemic Stress</a:t>
            </a:r>
            <a:br>
              <a:rPr lang="en-ZA" dirty="0"/>
            </a:br>
            <a:r>
              <a:rPr lang="en-ZA" dirty="0"/>
              <a:t>Compensator Framework</a:t>
            </a:r>
            <a:endParaRPr lang="en-US" dirty="0"/>
          </a:p>
        </p:txBody>
      </p:sp>
      <p:pic>
        <p:nvPicPr>
          <p:cNvPr id="4" name="Content Placeholder 3"/>
          <p:cNvPicPr>
            <a:picLocks noGrp="1" noChangeAspect="1"/>
          </p:cNvPicPr>
          <p:nvPr>
            <p:ph idx="1"/>
          </p:nvPr>
        </p:nvPicPr>
        <p:blipFill>
          <a:blip r:embed="rId4"/>
          <a:stretch>
            <a:fillRect/>
          </a:stretch>
        </p:blipFill>
        <p:spPr>
          <a:xfrm>
            <a:off x="1611133" y="2482015"/>
            <a:ext cx="8969734" cy="3818024"/>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55554144"/>
      </p:ext>
    </p:extLst>
  </p:cSld>
  <p:clrMapOvr>
    <a:masterClrMapping/>
  </p:clrMapOvr>
  <mc:AlternateContent xmlns:mc="http://schemas.openxmlformats.org/markup-compatibility/2006" xmlns:p14="http://schemas.microsoft.com/office/powerpoint/2010/main">
    <mc:Choice Requires="p14">
      <p:transition spd="slow" p14:dur="2000" advTm="17986"/>
    </mc:Choice>
    <mc:Fallback xmlns="">
      <p:transition spd="slow" advTm="17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D2ED89-5AE9-4E9E-B74C-07803A862DB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29948" y="0"/>
            <a:ext cx="673210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2EA2A1-B403-9347-90EB-F8D676C9F589}"/>
              </a:ext>
            </a:extLst>
          </p:cNvPr>
          <p:cNvSpPr>
            <a:spLocks noGrp="1"/>
          </p:cNvSpPr>
          <p:nvPr>
            <p:ph type="title"/>
          </p:nvPr>
        </p:nvSpPr>
        <p:spPr>
          <a:xfrm>
            <a:off x="1761066" y="964692"/>
            <a:ext cx="8669868" cy="1188720"/>
          </a:xfrm>
          <a:solidFill>
            <a:srgbClr val="FFFFFF"/>
          </a:solidFill>
          <a:ln>
            <a:solidFill>
              <a:srgbClr val="404040"/>
            </a:solidFill>
          </a:ln>
        </p:spPr>
        <p:txBody>
          <a:bodyPr>
            <a:normAutofit/>
          </a:bodyPr>
          <a:lstStyle/>
          <a:p>
            <a:r>
              <a:rPr lang="en-US" dirty="0">
                <a:solidFill>
                  <a:srgbClr val="404040"/>
                </a:solidFill>
              </a:rPr>
              <a:t>Objectives  </a:t>
            </a:r>
          </a:p>
        </p:txBody>
      </p:sp>
      <p:sp>
        <p:nvSpPr>
          <p:cNvPr id="3" name="Content Placeholder 2">
            <a:extLst>
              <a:ext uri="{FF2B5EF4-FFF2-40B4-BE49-F238E27FC236}">
                <a16:creationId xmlns:a16="http://schemas.microsoft.com/office/drawing/2014/main" id="{C6B1F3B2-B8AD-0540-B2E6-B4D4C69BA96D}"/>
              </a:ext>
            </a:extLst>
          </p:cNvPr>
          <p:cNvSpPr>
            <a:spLocks noGrp="1"/>
          </p:cNvSpPr>
          <p:nvPr>
            <p:ph idx="1"/>
          </p:nvPr>
        </p:nvSpPr>
        <p:spPr>
          <a:xfrm>
            <a:off x="3238831" y="2638044"/>
            <a:ext cx="5714338" cy="3101983"/>
          </a:xfrm>
        </p:spPr>
        <p:txBody>
          <a:bodyPr>
            <a:normAutofit/>
          </a:bodyPr>
          <a:lstStyle/>
          <a:p>
            <a:pPr marL="342900" indent="-342900">
              <a:buAutoNum type="arabicPeriod"/>
            </a:pPr>
            <a:r>
              <a:rPr lang="en-US" dirty="0"/>
              <a:t>Covid-19 and Emergency Migration to Online </a:t>
            </a:r>
            <a:r>
              <a:rPr lang="en-US" dirty="0" smtClean="0"/>
              <a:t>Teaching</a:t>
            </a:r>
          </a:p>
          <a:p>
            <a:pPr marL="342900" indent="-342900">
              <a:buAutoNum type="arabicPeriod"/>
            </a:pPr>
            <a:r>
              <a:rPr lang="en-US" dirty="0" smtClean="0"/>
              <a:t>Mental </a:t>
            </a:r>
            <a:r>
              <a:rPr lang="en-US" dirty="0"/>
              <a:t>Health </a:t>
            </a:r>
            <a:r>
              <a:rPr lang="en-US" dirty="0" smtClean="0"/>
              <a:t>and Covid-19</a:t>
            </a:r>
            <a:endParaRPr lang="en-US" dirty="0"/>
          </a:p>
          <a:p>
            <a:pPr marL="342900" indent="-342900">
              <a:buAutoNum type="arabicPeriod"/>
            </a:pPr>
            <a:r>
              <a:rPr lang="en-US" dirty="0"/>
              <a:t>Reframing, resources and support </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49754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0009"/>
    </mc:Choice>
    <mc:Fallback xmlns="">
      <p:transition spd="slow" advTm="20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F640B-6178-3E47-8FD6-99647C021419}"/>
              </a:ext>
            </a:extLst>
          </p:cNvPr>
          <p:cNvSpPr>
            <a:spLocks noGrp="1"/>
          </p:cNvSpPr>
          <p:nvPr>
            <p:ph type="title"/>
          </p:nvPr>
        </p:nvSpPr>
        <p:spPr/>
        <p:txBody>
          <a:bodyPr/>
          <a:lstStyle/>
          <a:p>
            <a:r>
              <a:rPr lang="en-ZA" dirty="0"/>
              <a:t>Pandemic Stress</a:t>
            </a:r>
            <a:br>
              <a:rPr lang="en-ZA" dirty="0"/>
            </a:br>
            <a:r>
              <a:rPr lang="en-ZA" dirty="0"/>
              <a:t>Compensator Framework</a:t>
            </a:r>
            <a:endParaRPr lang="en-US" dirty="0"/>
          </a:p>
        </p:txBody>
      </p:sp>
      <p:sp>
        <p:nvSpPr>
          <p:cNvPr id="3" name="Content Placeholder 2">
            <a:extLst>
              <a:ext uri="{FF2B5EF4-FFF2-40B4-BE49-F238E27FC236}">
                <a16:creationId xmlns:a16="http://schemas.microsoft.com/office/drawing/2014/main" id="{30E2D585-C221-FD48-B8B2-6411CEE2F766}"/>
              </a:ext>
            </a:extLst>
          </p:cNvPr>
          <p:cNvSpPr>
            <a:spLocks noGrp="1"/>
          </p:cNvSpPr>
          <p:nvPr>
            <p:ph idx="1"/>
          </p:nvPr>
        </p:nvSpPr>
        <p:spPr/>
        <p:txBody>
          <a:bodyPr>
            <a:normAutofit/>
          </a:bodyPr>
          <a:lstStyle/>
          <a:p>
            <a:r>
              <a:rPr lang="en-ZA" dirty="0" smtClean="0"/>
              <a:t>The </a:t>
            </a:r>
            <a:r>
              <a:rPr lang="en-ZA" dirty="0"/>
              <a:t>first level (line 1) </a:t>
            </a:r>
            <a:r>
              <a:rPr lang="en-ZA" dirty="0" smtClean="0"/>
              <a:t>in the </a:t>
            </a:r>
            <a:r>
              <a:rPr lang="en-ZA" dirty="0"/>
              <a:t>framework is set to focus on what can be achieved. </a:t>
            </a:r>
            <a:r>
              <a:rPr lang="en-ZA" dirty="0" smtClean="0"/>
              <a:t>Here the </a:t>
            </a:r>
            <a:r>
              <a:rPr lang="en-ZA" dirty="0"/>
              <a:t>tools would depend on the best practices of </a:t>
            </a:r>
            <a:r>
              <a:rPr lang="en-ZA" dirty="0" smtClean="0"/>
              <a:t>reducing stress </a:t>
            </a:r>
            <a:r>
              <a:rPr lang="en-ZA" dirty="0"/>
              <a:t>through seeking new opportunities during- </a:t>
            </a:r>
            <a:r>
              <a:rPr lang="en-ZA" dirty="0" smtClean="0"/>
              <a:t>and after-pandemic</a:t>
            </a:r>
            <a:r>
              <a:rPr lang="en-ZA" dirty="0"/>
              <a:t>, besides visualising what could be the </a:t>
            </a:r>
            <a:r>
              <a:rPr lang="en-ZA" dirty="0" smtClean="0"/>
              <a:t>best outcome </a:t>
            </a:r>
            <a:r>
              <a:rPr lang="en-ZA" dirty="0"/>
              <a:t>of this crisis. </a:t>
            </a:r>
            <a:endParaRPr lang="en-ZA" dirty="0" smtClean="0"/>
          </a:p>
          <a:p>
            <a:r>
              <a:rPr lang="en-ZA" dirty="0" smtClean="0"/>
              <a:t>This </a:t>
            </a:r>
            <a:r>
              <a:rPr lang="en-ZA" dirty="0"/>
              <a:t>should help people to move </a:t>
            </a:r>
            <a:r>
              <a:rPr lang="en-ZA" dirty="0" smtClean="0"/>
              <a:t>from </a:t>
            </a:r>
            <a:r>
              <a:rPr lang="en-ZA" i="1" dirty="0" smtClean="0"/>
              <a:t>‘living </a:t>
            </a:r>
            <a:r>
              <a:rPr lang="en-ZA" i="1" dirty="0"/>
              <a:t>with the uncertainty’</a:t>
            </a:r>
            <a:r>
              <a:rPr lang="en-ZA" dirty="0"/>
              <a:t> to the building </a:t>
            </a:r>
            <a:r>
              <a:rPr lang="en-ZA" dirty="0" smtClean="0"/>
              <a:t>of </a:t>
            </a:r>
            <a:r>
              <a:rPr lang="en-ZA" i="1" dirty="0"/>
              <a:t>‘capacity </a:t>
            </a:r>
            <a:r>
              <a:rPr lang="en-ZA" i="1" dirty="0" smtClean="0"/>
              <a:t>of coping </a:t>
            </a:r>
            <a:r>
              <a:rPr lang="en-ZA" i="1" dirty="0"/>
              <a:t>with uncertainties</a:t>
            </a:r>
            <a:r>
              <a:rPr lang="en-ZA" dirty="0" smtClean="0"/>
              <a:t>’</a:t>
            </a:r>
            <a:endParaRPr lang="en-ZA"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22592471"/>
      </p:ext>
    </p:extLst>
  </p:cSld>
  <p:clrMapOvr>
    <a:masterClrMapping/>
  </p:clrMapOvr>
  <mc:AlternateContent xmlns:mc="http://schemas.openxmlformats.org/markup-compatibility/2006" xmlns:p14="http://schemas.microsoft.com/office/powerpoint/2010/main">
    <mc:Choice Requires="p14">
      <p:transition spd="slow" p14:dur="2000" advTm="12"/>
    </mc:Choice>
    <mc:Fallback xmlns="">
      <p:transition spd="slow" advTm="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C1413-F297-014E-8A9E-99168A2F9A35}"/>
              </a:ext>
            </a:extLst>
          </p:cNvPr>
          <p:cNvSpPr>
            <a:spLocks noGrp="1"/>
          </p:cNvSpPr>
          <p:nvPr>
            <p:ph type="title"/>
          </p:nvPr>
        </p:nvSpPr>
        <p:spPr/>
        <p:txBody>
          <a:bodyPr/>
          <a:lstStyle/>
          <a:p>
            <a:r>
              <a:rPr lang="en-ZA" dirty="0"/>
              <a:t>Pandemic Stress</a:t>
            </a:r>
            <a:br>
              <a:rPr lang="en-ZA" dirty="0"/>
            </a:br>
            <a:r>
              <a:rPr lang="en-ZA" dirty="0"/>
              <a:t>Compensator Framework</a:t>
            </a:r>
            <a:endParaRPr lang="en-US" dirty="0"/>
          </a:p>
        </p:txBody>
      </p:sp>
      <p:sp>
        <p:nvSpPr>
          <p:cNvPr id="3" name="Content Placeholder 2">
            <a:extLst>
              <a:ext uri="{FF2B5EF4-FFF2-40B4-BE49-F238E27FC236}">
                <a16:creationId xmlns:a16="http://schemas.microsoft.com/office/drawing/2014/main" id="{EFBA72F3-19A1-CF43-910F-553D4B2A577B}"/>
              </a:ext>
            </a:extLst>
          </p:cNvPr>
          <p:cNvSpPr>
            <a:spLocks noGrp="1"/>
          </p:cNvSpPr>
          <p:nvPr>
            <p:ph idx="1"/>
          </p:nvPr>
        </p:nvSpPr>
        <p:spPr/>
        <p:txBody>
          <a:bodyPr>
            <a:normAutofit/>
          </a:bodyPr>
          <a:lstStyle/>
          <a:p>
            <a:r>
              <a:rPr lang="en-ZA" dirty="0"/>
              <a:t>The second level (line 2</a:t>
            </a:r>
            <a:r>
              <a:rPr lang="en-ZA" dirty="0" smtClean="0"/>
              <a:t>), focuses on compensating </a:t>
            </a:r>
            <a:r>
              <a:rPr lang="en-ZA" dirty="0"/>
              <a:t>the stress on the </a:t>
            </a:r>
            <a:r>
              <a:rPr lang="en-ZA" dirty="0" smtClean="0"/>
              <a:t>mind-set </a:t>
            </a:r>
            <a:r>
              <a:rPr lang="en-ZA" dirty="0"/>
              <a:t>through </a:t>
            </a:r>
            <a:r>
              <a:rPr lang="en-ZA" dirty="0" smtClean="0"/>
              <a:t>the ‘psychological </a:t>
            </a:r>
            <a:r>
              <a:rPr lang="en-ZA" dirty="0"/>
              <a:t>support strategy’ which helps to manage </a:t>
            </a:r>
            <a:r>
              <a:rPr lang="en-ZA" dirty="0" smtClean="0"/>
              <a:t>or eliminate </a:t>
            </a:r>
            <a:r>
              <a:rPr lang="en-ZA" dirty="0"/>
              <a:t>negative exposures and to support the first level.</a:t>
            </a:r>
          </a:p>
          <a:p>
            <a:r>
              <a:rPr lang="en-ZA" dirty="0"/>
              <a:t>Here people would need to build their ‘social capital’ </a:t>
            </a:r>
            <a:r>
              <a:rPr lang="en-ZA" dirty="0" smtClean="0"/>
              <a:t>and target </a:t>
            </a:r>
            <a:r>
              <a:rPr lang="en-ZA" dirty="0"/>
              <a:t>towards having or working on something, life </a:t>
            </a:r>
            <a:r>
              <a:rPr lang="en-ZA" dirty="0" smtClean="0"/>
              <a:t>goal, that </a:t>
            </a:r>
            <a:r>
              <a:rPr lang="en-ZA" dirty="0"/>
              <a:t>would give them a sense of achievement. </a:t>
            </a:r>
            <a:endParaRPr lang="en-ZA" dirty="0" smtClean="0"/>
          </a:p>
          <a:p>
            <a:r>
              <a:rPr lang="en-ZA" dirty="0" smtClean="0"/>
              <a:t>Such </a:t>
            </a:r>
            <a:r>
              <a:rPr lang="en-ZA" dirty="0"/>
              <a:t>type </a:t>
            </a:r>
            <a:r>
              <a:rPr lang="en-ZA" dirty="0" smtClean="0"/>
              <a:t>of support </a:t>
            </a:r>
            <a:r>
              <a:rPr lang="en-ZA" dirty="0"/>
              <a:t>would lead to better ‘psychological resilience</a:t>
            </a:r>
            <a:r>
              <a:rPr lang="en-ZA" dirty="0" smtClean="0"/>
              <a:t>’, hopefully </a:t>
            </a:r>
            <a:r>
              <a:rPr lang="en-ZA" dirty="0"/>
              <a:t>with a personality that visualises a better </a:t>
            </a:r>
            <a:r>
              <a:rPr lang="en-ZA" dirty="0" smtClean="0"/>
              <a:t>world after </a:t>
            </a:r>
            <a:r>
              <a:rPr lang="en-ZA" dirty="0"/>
              <a:t>the pandemic.</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35524015"/>
      </p:ext>
    </p:extLst>
  </p:cSld>
  <p:clrMapOvr>
    <a:masterClrMapping/>
  </p:clrMapOvr>
  <mc:AlternateContent xmlns:mc="http://schemas.openxmlformats.org/markup-compatibility/2006" xmlns:p14="http://schemas.microsoft.com/office/powerpoint/2010/main">
    <mc:Choice Requires="p14">
      <p:transition spd="slow" p14:dur="2000" advTm="8"/>
    </mc:Choice>
    <mc:Fallback xmlns="">
      <p:transition spd="slow" advTm="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Loss and hope </a:t>
            </a:r>
            <a:endParaRPr lang="en-ZA" dirty="0"/>
          </a:p>
        </p:txBody>
      </p:sp>
      <p:sp>
        <p:nvSpPr>
          <p:cNvPr id="3" name="Content Placeholder 2"/>
          <p:cNvSpPr>
            <a:spLocks noGrp="1"/>
          </p:cNvSpPr>
          <p:nvPr>
            <p:ph idx="1"/>
          </p:nvPr>
        </p:nvSpPr>
        <p:spPr/>
        <p:txBody>
          <a:bodyPr/>
          <a:lstStyle/>
          <a:p>
            <a:r>
              <a:rPr lang="en-ZA" dirty="0" smtClean="0"/>
              <a:t>Many people have been deeply impacted by Covid-19 and the lockdown </a:t>
            </a:r>
          </a:p>
          <a:p>
            <a:r>
              <a:rPr lang="en-ZA" dirty="0" smtClean="0"/>
              <a:t>We should not minimize the real sense of fear, despair and anxiety that many of us carry</a:t>
            </a:r>
          </a:p>
          <a:p>
            <a:r>
              <a:rPr lang="en-ZA" dirty="0" smtClean="0"/>
              <a:t>Many past losses have been reignited for people facing lockdown </a:t>
            </a:r>
          </a:p>
          <a:p>
            <a:r>
              <a:rPr lang="en-ZA" dirty="0" smtClean="0"/>
              <a:t>The challenges of managing working from home and parenting without external support has been enormous </a:t>
            </a:r>
          </a:p>
          <a:p>
            <a:r>
              <a:rPr lang="en-ZA" dirty="0" smtClean="0"/>
              <a:t>For many there is hope in new beginnings, new endeavours, and new skills discovered during this time but the impact of 2020 on our mental health and well-being cannot be side-lined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63166726"/>
      </p:ext>
    </p:extLst>
  </p:cSld>
  <p:clrMapOvr>
    <a:masterClrMapping/>
  </p:clrMapOvr>
  <mc:AlternateContent xmlns:mc="http://schemas.openxmlformats.org/markup-compatibility/2006" xmlns:p14="http://schemas.microsoft.com/office/powerpoint/2010/main">
    <mc:Choice Requires="p14">
      <p:transition spd="slow" p14:dur="2000" advTm="75064"/>
    </mc:Choice>
    <mc:Fallback xmlns="">
      <p:transition spd="slow" advTm="75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54396-364B-4949-B7A2-31DA4539551B}"/>
              </a:ext>
            </a:extLst>
          </p:cNvPr>
          <p:cNvSpPr>
            <a:spLocks noGrp="1"/>
          </p:cNvSpPr>
          <p:nvPr>
            <p:ph type="title"/>
          </p:nvPr>
        </p:nvSpPr>
        <p:spPr/>
        <p:txBody>
          <a:bodyPr/>
          <a:lstStyle/>
          <a:p>
            <a:r>
              <a:rPr lang="en-US" dirty="0" smtClean="0"/>
              <a:t>Promoting health and well-being of the online lecturer</a:t>
            </a:r>
            <a:endParaRPr lang="en-US" dirty="0"/>
          </a:p>
        </p:txBody>
      </p:sp>
      <p:sp>
        <p:nvSpPr>
          <p:cNvPr id="3" name="Content Placeholder 2">
            <a:extLst>
              <a:ext uri="{FF2B5EF4-FFF2-40B4-BE49-F238E27FC236}">
                <a16:creationId xmlns:a16="http://schemas.microsoft.com/office/drawing/2014/main" id="{20F9BFB2-000D-174B-B188-038730418092}"/>
              </a:ext>
            </a:extLst>
          </p:cNvPr>
          <p:cNvSpPr>
            <a:spLocks noGrp="1"/>
          </p:cNvSpPr>
          <p:nvPr>
            <p:ph idx="1"/>
          </p:nvPr>
        </p:nvSpPr>
        <p:spPr>
          <a:xfrm>
            <a:off x="589547" y="2286000"/>
            <a:ext cx="10876547" cy="4391526"/>
          </a:xfrm>
        </p:spPr>
        <p:txBody>
          <a:bodyPr>
            <a:normAutofit/>
          </a:bodyPr>
          <a:lstStyle/>
          <a:p>
            <a:r>
              <a:rPr lang="en-ZA" i="1" dirty="0"/>
              <a:t>Reflection</a:t>
            </a:r>
            <a:r>
              <a:rPr lang="en-ZA" dirty="0"/>
              <a:t> can be a useful tool for anxiety relief </a:t>
            </a:r>
          </a:p>
          <a:p>
            <a:r>
              <a:rPr lang="en-ZA" dirty="0"/>
              <a:t>Where this is systematic, conscious, and discussed within the shared professional dialogue, lecturers may more easily learn the art of online pedagogy </a:t>
            </a:r>
            <a:endParaRPr lang="en-ZA" dirty="0" smtClean="0"/>
          </a:p>
          <a:p>
            <a:r>
              <a:rPr lang="en-ZA" dirty="0" smtClean="0"/>
              <a:t>Lecturers </a:t>
            </a:r>
            <a:r>
              <a:rPr lang="en-ZA" dirty="0"/>
              <a:t>are leaders, but also learners </a:t>
            </a:r>
            <a:r>
              <a:rPr lang="en-ZA" dirty="0" smtClean="0"/>
              <a:t>and </a:t>
            </a:r>
            <a:r>
              <a:rPr lang="en-ZA" dirty="0"/>
              <a:t>they themselves need feedback/</a:t>
            </a:r>
            <a:r>
              <a:rPr lang="en-ZA" dirty="0" err="1"/>
              <a:t>feedforward</a:t>
            </a:r>
            <a:r>
              <a:rPr lang="en-ZA" dirty="0"/>
              <a:t> as there can be areas of significant mismatch between what learners and lecturers perceive is of value </a:t>
            </a:r>
            <a:endParaRPr lang="en-ZA" dirty="0" smtClean="0"/>
          </a:p>
          <a:p>
            <a:r>
              <a:rPr lang="en-ZA" dirty="0" smtClean="0"/>
              <a:t>Perhaps </a:t>
            </a:r>
            <a:r>
              <a:rPr lang="en-ZA" dirty="0"/>
              <a:t>not all lecturers are suited to the online pedagogical environment. There may be a sense of solitude, of not connecting, and of merely ‘performing’ with no perception of really ‘sharing that space’ with learners </a:t>
            </a:r>
            <a:endParaRPr lang="en-ZA" dirty="0" smtClean="0"/>
          </a:p>
          <a:p>
            <a:r>
              <a:rPr lang="en-ZA" dirty="0" smtClean="0"/>
              <a:t>Such </a:t>
            </a:r>
            <a:r>
              <a:rPr lang="en-ZA" dirty="0"/>
              <a:t>experiences may demonstrate the importance of reaching self-awareness through self-evaluation and appraisal, bringing a more positive outlook on health and wellbeing through an ease of tensions </a:t>
            </a:r>
            <a:endParaRPr lang="en-ZA" dirty="0" smtClean="0"/>
          </a:p>
          <a:p>
            <a:pPr marL="0" indent="0">
              <a:buNone/>
            </a:pPr>
            <a:r>
              <a:rPr lang="en-ZA" sz="1300" i="1" dirty="0" smtClean="0">
                <a:solidFill>
                  <a:srgbClr val="000000">
                    <a:lumMod val="85000"/>
                    <a:lumOff val="15000"/>
                  </a:srgbClr>
                </a:solidFill>
              </a:rPr>
              <a:t>				</a:t>
            </a:r>
            <a:r>
              <a:rPr lang="en-ZA" sz="1400" i="1" dirty="0" smtClean="0">
                <a:solidFill>
                  <a:srgbClr val="000000">
                    <a:lumMod val="85000"/>
                    <a:lumOff val="15000"/>
                  </a:srgbClr>
                </a:solidFill>
              </a:rPr>
              <a:t>Health </a:t>
            </a:r>
            <a:r>
              <a:rPr lang="en-ZA" sz="1400" i="1" dirty="0">
                <a:solidFill>
                  <a:srgbClr val="000000">
                    <a:lumMod val="85000"/>
                    <a:lumOff val="15000"/>
                  </a:srgbClr>
                </a:solidFill>
              </a:rPr>
              <a:t>and wellbeing of the online lecturer: a phenomenological study, Frances </a:t>
            </a:r>
            <a:r>
              <a:rPr lang="en-ZA" sz="1400" i="1" dirty="0" smtClean="0">
                <a:solidFill>
                  <a:srgbClr val="000000">
                    <a:lumMod val="85000"/>
                    <a:lumOff val="15000"/>
                  </a:srgbClr>
                </a:solidFill>
              </a:rPr>
              <a:t> Ann </a:t>
            </a:r>
            <a:r>
              <a:rPr lang="en-ZA" sz="1400" i="1" dirty="0" err="1">
                <a:solidFill>
                  <a:srgbClr val="000000">
                    <a:lumMod val="85000"/>
                    <a:lumOff val="15000"/>
                  </a:srgbClr>
                </a:solidFill>
              </a:rPr>
              <a:t>Whittet</a:t>
            </a:r>
            <a:r>
              <a:rPr lang="en-ZA" sz="1400" i="1" dirty="0">
                <a:solidFill>
                  <a:srgbClr val="000000">
                    <a:lumMod val="85000"/>
                    <a:lumOff val="15000"/>
                  </a:srgbClr>
                </a:solidFill>
              </a:rPr>
              <a:t> (</a:t>
            </a:r>
            <a:r>
              <a:rPr lang="en-ZA" sz="1400" i="1" dirty="0" smtClean="0">
                <a:solidFill>
                  <a:srgbClr val="000000">
                    <a:lumMod val="85000"/>
                    <a:lumOff val="15000"/>
                  </a:srgbClr>
                </a:solidFill>
              </a:rPr>
              <a:t>Jan,2020)</a:t>
            </a:r>
            <a:endParaRPr lang="en-US" sz="1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55382544"/>
      </p:ext>
    </p:extLst>
  </p:cSld>
  <p:clrMapOvr>
    <a:masterClrMapping/>
  </p:clrMapOvr>
  <mc:AlternateContent xmlns:mc="http://schemas.openxmlformats.org/markup-compatibility/2006" xmlns:p14="http://schemas.microsoft.com/office/powerpoint/2010/main">
    <mc:Choice Requires="p14">
      <p:transition spd="slow" p14:dur="2000" advTm="97055"/>
    </mc:Choice>
    <mc:Fallback xmlns="">
      <p:transition spd="slow" advTm="97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00F03-D38E-9746-8946-74E0DFCC900F}"/>
              </a:ext>
            </a:extLst>
          </p:cNvPr>
          <p:cNvSpPr>
            <a:spLocks noGrp="1"/>
          </p:cNvSpPr>
          <p:nvPr>
            <p:ph type="title"/>
          </p:nvPr>
        </p:nvSpPr>
        <p:spPr/>
        <p:txBody>
          <a:bodyPr/>
          <a:lstStyle/>
          <a:p>
            <a:r>
              <a:rPr lang="en-ZA" dirty="0"/>
              <a:t>Health-promoting advice</a:t>
            </a:r>
            <a:endParaRPr lang="en-US" dirty="0"/>
          </a:p>
        </p:txBody>
      </p:sp>
      <p:sp>
        <p:nvSpPr>
          <p:cNvPr id="3" name="Content Placeholder 2">
            <a:extLst>
              <a:ext uri="{FF2B5EF4-FFF2-40B4-BE49-F238E27FC236}">
                <a16:creationId xmlns:a16="http://schemas.microsoft.com/office/drawing/2014/main" id="{B91FB960-C818-9E44-90E4-E7966B2E3912}"/>
              </a:ext>
            </a:extLst>
          </p:cNvPr>
          <p:cNvSpPr>
            <a:spLocks noGrp="1"/>
          </p:cNvSpPr>
          <p:nvPr>
            <p:ph idx="1"/>
          </p:nvPr>
        </p:nvSpPr>
        <p:spPr/>
        <p:txBody>
          <a:bodyPr>
            <a:normAutofit fontScale="92500" lnSpcReduction="20000"/>
          </a:bodyPr>
          <a:lstStyle/>
          <a:p>
            <a:pPr>
              <a:lnSpc>
                <a:spcPct val="110000"/>
              </a:lnSpc>
            </a:pPr>
            <a:r>
              <a:rPr lang="en-ZA" sz="1900" dirty="0"/>
              <a:t>Get plenty fresh air </a:t>
            </a:r>
          </a:p>
          <a:p>
            <a:pPr>
              <a:lnSpc>
                <a:spcPct val="110000"/>
              </a:lnSpc>
            </a:pPr>
            <a:r>
              <a:rPr lang="en-ZA" sz="1900" dirty="0"/>
              <a:t>Drink plenty water </a:t>
            </a:r>
          </a:p>
          <a:p>
            <a:pPr>
              <a:lnSpc>
                <a:spcPct val="110000"/>
              </a:lnSpc>
            </a:pPr>
            <a:r>
              <a:rPr lang="en-ZA" sz="1900" dirty="0"/>
              <a:t>Move regularly and ensure breaks </a:t>
            </a:r>
          </a:p>
          <a:p>
            <a:pPr>
              <a:lnSpc>
                <a:spcPct val="110000"/>
              </a:lnSpc>
            </a:pPr>
            <a:r>
              <a:rPr lang="en-ZA" sz="1900" dirty="0"/>
              <a:t>Try to be realistic and set out a plan for breaks, and stick to it</a:t>
            </a:r>
          </a:p>
          <a:p>
            <a:pPr>
              <a:lnSpc>
                <a:spcPct val="110000"/>
              </a:lnSpc>
            </a:pPr>
            <a:r>
              <a:rPr lang="en-ZA" sz="1900" dirty="0"/>
              <a:t>Prepare healthy meals in advance of heavy marking periods </a:t>
            </a:r>
          </a:p>
          <a:p>
            <a:pPr>
              <a:lnSpc>
                <a:spcPct val="110000"/>
              </a:lnSpc>
            </a:pPr>
            <a:r>
              <a:rPr lang="en-ZA" sz="1900" dirty="0"/>
              <a:t>Request workspace assessment </a:t>
            </a:r>
          </a:p>
          <a:p>
            <a:pPr>
              <a:lnSpc>
                <a:spcPct val="110000"/>
              </a:lnSpc>
            </a:pPr>
            <a:r>
              <a:rPr lang="en-ZA" sz="1900" dirty="0"/>
              <a:t> If at all possible, restrict the online work </a:t>
            </a:r>
          </a:p>
          <a:p>
            <a:pPr marL="0" indent="0">
              <a:buNone/>
            </a:pPr>
            <a:r>
              <a:rPr lang="en-ZA" dirty="0" smtClean="0"/>
              <a:t>		</a:t>
            </a:r>
            <a:r>
              <a:rPr lang="en-ZA" sz="1600" i="1" dirty="0" smtClean="0"/>
              <a:t>Health </a:t>
            </a:r>
            <a:r>
              <a:rPr lang="en-ZA" sz="1600" i="1" dirty="0"/>
              <a:t>and wellbeing of the online lecturer: </a:t>
            </a:r>
            <a:r>
              <a:rPr lang="en-ZA" sz="1600" i="1" dirty="0" smtClean="0"/>
              <a:t>a phenomenological study, Frances 		Ann </a:t>
            </a:r>
            <a:r>
              <a:rPr lang="en-ZA" sz="1600" i="1" dirty="0" err="1" smtClean="0"/>
              <a:t>Whittet</a:t>
            </a:r>
            <a:r>
              <a:rPr lang="en-ZA" sz="1600" i="1" dirty="0" smtClean="0"/>
              <a:t> (Jan,2020)</a:t>
            </a:r>
            <a:endParaRPr lang="en-US" sz="1600" i="1"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50796687"/>
      </p:ext>
    </p:extLst>
  </p:cSld>
  <p:clrMapOvr>
    <a:masterClrMapping/>
  </p:clrMapOvr>
  <mc:AlternateContent xmlns:mc="http://schemas.openxmlformats.org/markup-compatibility/2006" xmlns:p14="http://schemas.microsoft.com/office/powerpoint/2010/main">
    <mc:Choice Requires="p14">
      <p:transition spd="slow" p14:dur="2000" advTm="53026"/>
    </mc:Choice>
    <mc:Fallback xmlns="">
      <p:transition spd="slow" advTm="53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102F9-9532-F845-9F26-8D3ADFD124B1}"/>
              </a:ext>
            </a:extLst>
          </p:cNvPr>
          <p:cNvSpPr>
            <a:spLocks noGrp="1"/>
          </p:cNvSpPr>
          <p:nvPr>
            <p:ph type="title"/>
          </p:nvPr>
        </p:nvSpPr>
        <p:spPr/>
        <p:txBody>
          <a:bodyPr/>
          <a:lstStyle/>
          <a:p>
            <a:r>
              <a:rPr lang="en-ZA" dirty="0"/>
              <a:t>Health-promoting advice</a:t>
            </a:r>
            <a:endParaRPr lang="en-US" dirty="0"/>
          </a:p>
        </p:txBody>
      </p:sp>
      <p:sp>
        <p:nvSpPr>
          <p:cNvPr id="3" name="Content Placeholder 2">
            <a:extLst>
              <a:ext uri="{FF2B5EF4-FFF2-40B4-BE49-F238E27FC236}">
                <a16:creationId xmlns:a16="http://schemas.microsoft.com/office/drawing/2014/main" id="{3412D9D0-DB95-4F45-9FE0-AD058C88E2E1}"/>
              </a:ext>
            </a:extLst>
          </p:cNvPr>
          <p:cNvSpPr>
            <a:spLocks noGrp="1"/>
          </p:cNvSpPr>
          <p:nvPr>
            <p:ph idx="1"/>
          </p:nvPr>
        </p:nvSpPr>
        <p:spPr>
          <a:xfrm>
            <a:off x="1244546" y="2517729"/>
            <a:ext cx="9174801" cy="3967293"/>
          </a:xfrm>
        </p:spPr>
        <p:txBody>
          <a:bodyPr>
            <a:normAutofit fontScale="62500" lnSpcReduction="20000"/>
          </a:bodyPr>
          <a:lstStyle/>
          <a:p>
            <a:r>
              <a:rPr lang="en-ZA" sz="2900" dirty="0"/>
              <a:t>Be very organised </a:t>
            </a:r>
          </a:p>
          <a:p>
            <a:r>
              <a:rPr lang="en-ZA" sz="2900" dirty="0" smtClean="0"/>
              <a:t>Keep </a:t>
            </a:r>
            <a:r>
              <a:rPr lang="en-ZA" sz="2900" dirty="0"/>
              <a:t>on track </a:t>
            </a:r>
          </a:p>
          <a:p>
            <a:r>
              <a:rPr lang="en-ZA" sz="2900" dirty="0" smtClean="0"/>
              <a:t>Consider </a:t>
            </a:r>
            <a:r>
              <a:rPr lang="en-ZA" sz="2900" dirty="0"/>
              <a:t>deadlines </a:t>
            </a:r>
            <a:r>
              <a:rPr lang="en-ZA" sz="2900" dirty="0" smtClean="0"/>
              <a:t>carefully</a:t>
            </a:r>
            <a:endParaRPr lang="en-ZA" sz="2900" dirty="0"/>
          </a:p>
          <a:p>
            <a:r>
              <a:rPr lang="en-ZA" sz="2900" dirty="0" smtClean="0"/>
              <a:t>Ensure </a:t>
            </a:r>
            <a:r>
              <a:rPr lang="en-ZA" sz="2900" dirty="0"/>
              <a:t>enough time between assessments to give feedback/</a:t>
            </a:r>
            <a:r>
              <a:rPr lang="en-ZA" sz="2900" dirty="0" err="1"/>
              <a:t>feedforward</a:t>
            </a:r>
            <a:r>
              <a:rPr lang="en-ZA" sz="2900" dirty="0"/>
              <a:t> </a:t>
            </a:r>
          </a:p>
          <a:p>
            <a:r>
              <a:rPr lang="en-ZA" sz="2900" dirty="0" smtClean="0"/>
              <a:t>Avoid </a:t>
            </a:r>
            <a:r>
              <a:rPr lang="en-ZA" sz="2900" dirty="0"/>
              <a:t>going overboard with feedback/</a:t>
            </a:r>
            <a:r>
              <a:rPr lang="en-ZA" sz="2900" dirty="0" err="1"/>
              <a:t>feedforward</a:t>
            </a:r>
            <a:r>
              <a:rPr lang="en-ZA" sz="2900" dirty="0"/>
              <a:t> </a:t>
            </a:r>
          </a:p>
          <a:p>
            <a:r>
              <a:rPr lang="en-ZA" sz="2900" dirty="0" smtClean="0"/>
              <a:t>Listen </a:t>
            </a:r>
            <a:r>
              <a:rPr lang="en-ZA" sz="2900" dirty="0"/>
              <a:t>to the guidance from the External Examiner </a:t>
            </a:r>
          </a:p>
          <a:p>
            <a:r>
              <a:rPr lang="en-ZA" sz="2900" dirty="0" smtClean="0"/>
              <a:t>Flag-up </a:t>
            </a:r>
            <a:r>
              <a:rPr lang="en-ZA" sz="2900" dirty="0"/>
              <a:t>all challenges to management; at every opportunity </a:t>
            </a:r>
          </a:p>
          <a:p>
            <a:r>
              <a:rPr lang="en-ZA" sz="2900" dirty="0" smtClean="0"/>
              <a:t>Have </a:t>
            </a:r>
            <a:r>
              <a:rPr lang="en-ZA" sz="2900" dirty="0"/>
              <a:t>clear boundaries for learners so they know what to expect </a:t>
            </a:r>
          </a:p>
          <a:p>
            <a:r>
              <a:rPr lang="en-ZA" sz="2900" dirty="0" smtClean="0"/>
              <a:t>Don’t </a:t>
            </a:r>
            <a:r>
              <a:rPr lang="en-ZA" sz="2900" dirty="0"/>
              <a:t>do any ‘proper’ work over </a:t>
            </a:r>
            <a:r>
              <a:rPr lang="en-ZA" sz="2900" dirty="0" smtClean="0"/>
              <a:t>weekends</a:t>
            </a:r>
          </a:p>
          <a:p>
            <a:endParaRPr lang="en-ZA" dirty="0"/>
          </a:p>
          <a:p>
            <a:pPr marL="0" indent="0">
              <a:buNone/>
            </a:pPr>
            <a:r>
              <a:rPr lang="en-ZA" i="1" dirty="0" smtClean="0"/>
              <a:t>			</a:t>
            </a:r>
            <a:r>
              <a:rPr lang="en-ZA" sz="2200" i="1" dirty="0" smtClean="0"/>
              <a:t>Health </a:t>
            </a:r>
            <a:r>
              <a:rPr lang="en-ZA" sz="2200" i="1" dirty="0"/>
              <a:t>and wellbeing of the online lecturer: a phenomenological study, Frances </a:t>
            </a:r>
            <a:r>
              <a:rPr lang="en-ZA" sz="2200" i="1" dirty="0" smtClean="0"/>
              <a:t>Ann 			</a:t>
            </a:r>
            <a:r>
              <a:rPr lang="en-ZA" sz="2200" i="1" dirty="0" err="1" smtClean="0"/>
              <a:t>Whittet</a:t>
            </a:r>
            <a:r>
              <a:rPr lang="en-ZA" sz="2200" i="1" dirty="0" smtClean="0"/>
              <a:t> </a:t>
            </a:r>
            <a:r>
              <a:rPr lang="en-ZA" sz="2200" i="1" dirty="0"/>
              <a:t>(Jan,2020)</a:t>
            </a:r>
            <a:endParaRPr lang="en-US" sz="2200" i="1"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17971233"/>
      </p:ext>
    </p:extLst>
  </p:cSld>
  <p:clrMapOvr>
    <a:masterClrMapping/>
  </p:clrMapOvr>
  <mc:AlternateContent xmlns:mc="http://schemas.openxmlformats.org/markup-compatibility/2006" xmlns:p14="http://schemas.microsoft.com/office/powerpoint/2010/main">
    <mc:Choice Requires="p14">
      <p:transition spd="slow" p14:dur="2000" advTm="49036"/>
    </mc:Choice>
    <mc:Fallback xmlns="">
      <p:transition spd="slow" advTm="49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6FFFE-8E98-BC49-9CAF-C7DB9BF8F37C}"/>
              </a:ext>
            </a:extLst>
          </p:cNvPr>
          <p:cNvSpPr>
            <a:spLocks noGrp="1"/>
          </p:cNvSpPr>
          <p:nvPr>
            <p:ph type="title"/>
          </p:nvPr>
        </p:nvSpPr>
        <p:spPr/>
        <p:txBody>
          <a:bodyPr/>
          <a:lstStyle/>
          <a:p>
            <a:r>
              <a:rPr lang="en-US" dirty="0" smtClean="0"/>
              <a:t>Developing a sense of control </a:t>
            </a:r>
            <a:endParaRPr lang="en-US" dirty="0"/>
          </a:p>
        </p:txBody>
      </p:sp>
      <p:sp>
        <p:nvSpPr>
          <p:cNvPr id="3" name="Content Placeholder 2">
            <a:extLst>
              <a:ext uri="{FF2B5EF4-FFF2-40B4-BE49-F238E27FC236}">
                <a16:creationId xmlns:a16="http://schemas.microsoft.com/office/drawing/2014/main" id="{7148F933-0756-7F4B-ADD2-D217C9C12242}"/>
              </a:ext>
            </a:extLst>
          </p:cNvPr>
          <p:cNvSpPr>
            <a:spLocks noGrp="1"/>
          </p:cNvSpPr>
          <p:nvPr>
            <p:ph idx="1"/>
          </p:nvPr>
        </p:nvSpPr>
        <p:spPr/>
        <p:txBody>
          <a:bodyPr/>
          <a:lstStyle/>
          <a:p>
            <a:r>
              <a:rPr lang="en-ZA" dirty="0"/>
              <a:t>The key to develop a “healthy” level of personal control seems to be by gaining </a:t>
            </a:r>
            <a:r>
              <a:rPr lang="en-ZA" dirty="0" smtClean="0"/>
              <a:t>accurate understanding </a:t>
            </a:r>
            <a:r>
              <a:rPr lang="en-ZA" dirty="0"/>
              <a:t>of one’s possibilities and limits of control. </a:t>
            </a:r>
            <a:endParaRPr lang="en-ZA" dirty="0" smtClean="0"/>
          </a:p>
          <a:p>
            <a:r>
              <a:rPr lang="en-ZA" dirty="0" smtClean="0"/>
              <a:t>This </a:t>
            </a:r>
            <a:r>
              <a:rPr lang="en-ZA" dirty="0"/>
              <a:t>accurate </a:t>
            </a:r>
            <a:r>
              <a:rPr lang="en-ZA" dirty="0" smtClean="0"/>
              <a:t>self-knowledge about </a:t>
            </a:r>
            <a:r>
              <a:rPr lang="en-ZA" dirty="0"/>
              <a:t>personal control allows the individual to invest time and energy in actions that </a:t>
            </a:r>
            <a:r>
              <a:rPr lang="en-ZA" dirty="0" smtClean="0"/>
              <a:t>lie within </a:t>
            </a:r>
            <a:r>
              <a:rPr lang="en-ZA" dirty="0"/>
              <a:t>the spheres of personal control and avoid wasting time on actions that cannot </a:t>
            </a:r>
            <a:r>
              <a:rPr lang="en-ZA" dirty="0" smtClean="0"/>
              <a:t>be controlled</a:t>
            </a:r>
            <a:r>
              <a:rPr lang="en-ZA" dirty="0"/>
              <a:t>.</a:t>
            </a:r>
          </a:p>
          <a:p>
            <a:pPr marL="0" indent="0">
              <a:buNone/>
            </a:pPr>
            <a:r>
              <a:rPr lang="en-ZA" sz="1400" i="1" dirty="0" smtClean="0"/>
              <a:t>					Page </a:t>
            </a:r>
            <a:r>
              <a:rPr lang="en-ZA" sz="1400" i="1" dirty="0"/>
              <a:t>14 of </a:t>
            </a:r>
            <a:r>
              <a:rPr lang="en-ZA" sz="1400" i="1" dirty="0" smtClean="0"/>
              <a:t>“The Crisis Kit</a:t>
            </a:r>
            <a:r>
              <a:rPr lang="en-ZA" sz="1400" i="1" dirty="0"/>
              <a:t>” </a:t>
            </a:r>
            <a:endParaRPr lang="en-US" sz="1400" i="1"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67953871"/>
      </p:ext>
    </p:extLst>
  </p:cSld>
  <p:clrMapOvr>
    <a:masterClrMapping/>
  </p:clrMapOvr>
  <mc:AlternateContent xmlns:mc="http://schemas.openxmlformats.org/markup-compatibility/2006" xmlns:p14="http://schemas.microsoft.com/office/powerpoint/2010/main">
    <mc:Choice Requires="p14">
      <p:transition spd="slow" p14:dur="2000" advTm="81965"/>
    </mc:Choice>
    <mc:Fallback xmlns="">
      <p:transition spd="slow" advTm="81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F5D77-8498-5447-9E5E-4EADF413F78B}"/>
              </a:ext>
            </a:extLst>
          </p:cNvPr>
          <p:cNvSpPr>
            <a:spLocks noGrp="1"/>
          </p:cNvSpPr>
          <p:nvPr>
            <p:ph type="title"/>
          </p:nvPr>
        </p:nvSpPr>
        <p:spPr/>
        <p:txBody>
          <a:bodyPr/>
          <a:lstStyle/>
          <a:p>
            <a:r>
              <a:rPr lang="en-US" dirty="0" smtClean="0"/>
              <a:t>Support </a:t>
            </a:r>
            <a:endParaRPr lang="en-US" dirty="0"/>
          </a:p>
        </p:txBody>
      </p:sp>
      <p:sp>
        <p:nvSpPr>
          <p:cNvPr id="3" name="Content Placeholder 2">
            <a:extLst>
              <a:ext uri="{FF2B5EF4-FFF2-40B4-BE49-F238E27FC236}">
                <a16:creationId xmlns:a16="http://schemas.microsoft.com/office/drawing/2014/main" id="{86B88067-5CF6-8949-A9D1-729B9D73B4B5}"/>
              </a:ext>
            </a:extLst>
          </p:cNvPr>
          <p:cNvSpPr>
            <a:spLocks noGrp="1"/>
          </p:cNvSpPr>
          <p:nvPr>
            <p:ph idx="1"/>
          </p:nvPr>
        </p:nvSpPr>
        <p:spPr/>
        <p:txBody>
          <a:bodyPr/>
          <a:lstStyle/>
          <a:p>
            <a:pPr marL="0" indent="0">
              <a:buNone/>
            </a:pPr>
            <a:r>
              <a:rPr lang="en-ZA" i="1" dirty="0" smtClean="0"/>
              <a:t>“The </a:t>
            </a:r>
            <a:r>
              <a:rPr lang="en-ZA" i="1" dirty="0"/>
              <a:t>“new normal" has required massive behavioural change, and flexible adaptation to new ways of being and working.  Employee Wellness recognizes that these are difficult and uncertain times, and we encourage staff to take care of themselves while juggling remote working,  parenting, home schooling, and other demands on their time and </a:t>
            </a:r>
            <a:r>
              <a:rPr lang="en-ZA" i="1" dirty="0" smtClean="0"/>
              <a:t>energy”</a:t>
            </a:r>
          </a:p>
          <a:p>
            <a:pPr marL="0" indent="0">
              <a:buNone/>
            </a:pPr>
            <a:endParaRPr lang="en-ZA" dirty="0" smtClean="0">
              <a:solidFill>
                <a:schemeClr val="tx1"/>
              </a:solidFill>
              <a:hlinkClick r:id="rId4"/>
            </a:endParaRPr>
          </a:p>
          <a:p>
            <a:pPr marL="0" indent="0">
              <a:buNone/>
            </a:pPr>
            <a:r>
              <a:rPr lang="en-ZA" dirty="0" smtClean="0">
                <a:solidFill>
                  <a:schemeClr val="tx1"/>
                </a:solidFill>
                <a:hlinkClick r:id="rId4"/>
              </a:rPr>
              <a:t>http</a:t>
            </a:r>
            <a:r>
              <a:rPr lang="en-ZA" dirty="0">
                <a:solidFill>
                  <a:schemeClr val="tx1"/>
                </a:solidFill>
                <a:hlinkClick r:id="rId4"/>
              </a:rPr>
              <a:t>://www.sun.ac.za/english/human-resources/employee-wellness/eap</a:t>
            </a:r>
            <a:endParaRPr lang="en-US" i="1" dirty="0">
              <a:solidFill>
                <a:schemeClr val="tx1"/>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95964146"/>
      </p:ext>
    </p:extLst>
  </p:cSld>
  <p:clrMapOvr>
    <a:masterClrMapping/>
  </p:clrMapOvr>
  <mc:AlternateContent xmlns:mc="http://schemas.openxmlformats.org/markup-compatibility/2006" xmlns:p14="http://schemas.microsoft.com/office/powerpoint/2010/main">
    <mc:Choice Requires="p14">
      <p:transition spd="slow" p14:dur="2000" advTm="27113"/>
    </mc:Choice>
    <mc:Fallback xmlns="">
      <p:transition spd="slow" advTm="27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2C82E-3B4C-494E-9BC0-4CF3A1D127DF}"/>
              </a:ext>
            </a:extLst>
          </p:cNvPr>
          <p:cNvSpPr>
            <a:spLocks noGrp="1"/>
          </p:cNvSpPr>
          <p:nvPr>
            <p:ph type="title"/>
          </p:nvPr>
        </p:nvSpPr>
        <p:spPr/>
        <p:txBody>
          <a:bodyPr/>
          <a:lstStyle/>
          <a:p>
            <a:r>
              <a:rPr lang="en-US" dirty="0" smtClean="0"/>
              <a:t>Support </a:t>
            </a:r>
            <a:endParaRPr lang="en-US" dirty="0"/>
          </a:p>
        </p:txBody>
      </p:sp>
      <p:sp>
        <p:nvSpPr>
          <p:cNvPr id="3" name="Content Placeholder 2">
            <a:extLst>
              <a:ext uri="{FF2B5EF4-FFF2-40B4-BE49-F238E27FC236}">
                <a16:creationId xmlns:a16="http://schemas.microsoft.com/office/drawing/2014/main" id="{C93E7CEA-674F-0F46-8BED-E403CCC9507D}"/>
              </a:ext>
            </a:extLst>
          </p:cNvPr>
          <p:cNvSpPr>
            <a:spLocks noGrp="1"/>
          </p:cNvSpPr>
          <p:nvPr>
            <p:ph idx="1"/>
          </p:nvPr>
        </p:nvSpPr>
        <p:spPr>
          <a:xfrm>
            <a:off x="2231136" y="2457570"/>
            <a:ext cx="9672106" cy="3786819"/>
          </a:xfrm>
        </p:spPr>
        <p:txBody>
          <a:bodyPr>
            <a:normAutofit fontScale="92500" lnSpcReduction="20000"/>
          </a:bodyPr>
          <a:lstStyle/>
          <a:p>
            <a:pPr marL="0" indent="0">
              <a:buNone/>
            </a:pPr>
            <a:endParaRPr lang="en-ZA" dirty="0"/>
          </a:p>
          <a:p>
            <a:r>
              <a:rPr lang="en-ZA" dirty="0" err="1"/>
              <a:t>Shibu</a:t>
            </a:r>
            <a:r>
              <a:rPr lang="en-ZA" dirty="0"/>
              <a:t> </a:t>
            </a:r>
            <a:r>
              <a:rPr lang="en-ZA" dirty="0" err="1"/>
              <a:t>Mamabolo</a:t>
            </a:r>
            <a:r>
              <a:rPr lang="en-ZA" dirty="0"/>
              <a:t> - Head: Employee Wellness - </a:t>
            </a:r>
            <a:r>
              <a:rPr lang="en-ZA" dirty="0">
                <a:hlinkClick r:id="rId4"/>
              </a:rPr>
              <a:t>shibu@sun.ac.za</a:t>
            </a:r>
            <a:r>
              <a:rPr lang="en-ZA" dirty="0"/>
              <a:t>​</a:t>
            </a:r>
            <a:br>
              <a:rPr lang="en-ZA" dirty="0"/>
            </a:br>
            <a:endParaRPr lang="en-ZA" dirty="0"/>
          </a:p>
          <a:p>
            <a:r>
              <a:rPr lang="en-ZA" dirty="0"/>
              <a:t>Dr David Fourie - SU external EAP Counsellor - </a:t>
            </a:r>
            <a:r>
              <a:rPr lang="en-ZA" u="sng" dirty="0">
                <a:hlinkClick r:id="rId5"/>
              </a:rPr>
              <a:t>dpfourie@telkomsa.net</a:t>
            </a:r>
            <a:r>
              <a:rPr lang="en-ZA" u="sng" dirty="0"/>
              <a:t>​</a:t>
            </a:r>
            <a:r>
              <a:rPr lang="en-ZA" dirty="0"/>
              <a:t/>
            </a:r>
            <a:br>
              <a:rPr lang="en-ZA" dirty="0"/>
            </a:br>
            <a:endParaRPr lang="en-ZA" dirty="0"/>
          </a:p>
          <a:p>
            <a:r>
              <a:rPr lang="en-ZA" dirty="0" err="1"/>
              <a:t>Dr.</a:t>
            </a:r>
            <a:r>
              <a:rPr lang="en-ZA" dirty="0"/>
              <a:t> Debbie Marais – Volunteer ​Psychologist - </a:t>
            </a:r>
            <a:r>
              <a:rPr lang="en-ZA" dirty="0">
                <a:hlinkClick r:id="rId6"/>
              </a:rPr>
              <a:t>debbiem@sun.ac.za</a:t>
            </a:r>
            <a:r>
              <a:rPr lang="en-ZA" dirty="0"/>
              <a:t>​</a:t>
            </a:r>
            <a:br>
              <a:rPr lang="en-ZA" dirty="0"/>
            </a:br>
            <a:endParaRPr lang="en-ZA" dirty="0"/>
          </a:p>
          <a:p>
            <a:r>
              <a:rPr lang="en-ZA" dirty="0" err="1"/>
              <a:t>Kevashini</a:t>
            </a:r>
            <a:r>
              <a:rPr lang="en-ZA" dirty="0"/>
              <a:t> </a:t>
            </a:r>
            <a:r>
              <a:rPr lang="en-ZA" dirty="0" err="1"/>
              <a:t>Govender</a:t>
            </a:r>
            <a:r>
              <a:rPr lang="en-ZA" dirty="0"/>
              <a:t>- Naidoo and Ayesha </a:t>
            </a:r>
            <a:r>
              <a:rPr lang="en-ZA" dirty="0" err="1"/>
              <a:t>Booley-Schreuder</a:t>
            </a:r>
            <a:r>
              <a:rPr lang="en-ZA" dirty="0"/>
              <a:t> - Clinical Psychologists -</a:t>
            </a:r>
            <a:r>
              <a:rPr lang="en-ZA" u="sng" dirty="0"/>
              <a:t> i</a:t>
            </a:r>
            <a:r>
              <a:rPr lang="en-ZA" u="sng" dirty="0">
                <a:hlinkClick r:id="rId7"/>
              </a:rPr>
              <a:t>nfo@Impiloconsulting.com</a:t>
            </a:r>
            <a:r>
              <a:rPr lang="en-ZA" dirty="0"/>
              <a:t>​</a:t>
            </a:r>
            <a:br>
              <a:rPr lang="en-ZA" dirty="0"/>
            </a:br>
            <a:endParaRPr lang="en-ZA" dirty="0"/>
          </a:p>
          <a:p>
            <a:r>
              <a:rPr lang="en-ZA" dirty="0"/>
              <a:t>SADAG 24 hour helpline -  0800 456 789 - </a:t>
            </a:r>
            <a:r>
              <a:rPr lang="en-ZA" u="sng" dirty="0">
                <a:hlinkClick r:id="rId8"/>
              </a:rPr>
              <a:t>www.sadag.org</a:t>
            </a:r>
            <a:r>
              <a:rPr lang="en-ZA" dirty="0"/>
              <a:t>​</a:t>
            </a:r>
            <a:br>
              <a:rPr lang="en-ZA" dirty="0"/>
            </a:br>
            <a:endParaRPr lang="en-ZA" dirty="0"/>
          </a:p>
          <a:p>
            <a:r>
              <a:rPr lang="en-ZA" dirty="0"/>
              <a:t>For more information on </a:t>
            </a:r>
            <a:r>
              <a:rPr lang="en-ZA" dirty="0" err="1"/>
              <a:t>Covid</a:t>
            </a:r>
            <a:r>
              <a:rPr lang="en-ZA" dirty="0"/>
              <a:t> – 19 visit - </a:t>
            </a:r>
            <a:r>
              <a:rPr lang="en-ZA" u="sng" dirty="0">
                <a:hlinkClick r:id="rId9"/>
              </a:rPr>
              <a:t>www.sacoronavirus.co.za</a:t>
            </a:r>
            <a:endParaRPr lang="en-ZA"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00228394"/>
      </p:ext>
    </p:extLst>
  </p:cSld>
  <p:clrMapOvr>
    <a:masterClrMapping/>
  </p:clrMapOvr>
  <mc:AlternateContent xmlns:mc="http://schemas.openxmlformats.org/markup-compatibility/2006" xmlns:p14="http://schemas.microsoft.com/office/powerpoint/2010/main">
    <mc:Choice Requires="p14">
      <p:transition spd="slow" p14:dur="2000" advTm="14923"/>
    </mc:Choice>
    <mc:Fallback xmlns="">
      <p:transition spd="slow" advTm="14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D2ED89-5AE9-4E9E-B74C-07803A862DB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29948" y="0"/>
            <a:ext cx="673210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672EA2A1-B403-9347-90EB-F8D676C9F589}"/>
              </a:ext>
            </a:extLst>
          </p:cNvPr>
          <p:cNvSpPr>
            <a:spLocks noGrp="1"/>
          </p:cNvSpPr>
          <p:nvPr>
            <p:ph type="title"/>
          </p:nvPr>
        </p:nvSpPr>
        <p:spPr>
          <a:xfrm>
            <a:off x="1761066" y="964692"/>
            <a:ext cx="8669868" cy="1188720"/>
          </a:xfrm>
          <a:solidFill>
            <a:srgbClr val="FFFFFF"/>
          </a:solidFill>
          <a:ln>
            <a:solidFill>
              <a:srgbClr val="404040"/>
            </a:solidFill>
          </a:ln>
        </p:spPr>
        <p:txBody>
          <a:bodyPr>
            <a:normAutofit fontScale="90000"/>
          </a:bodyPr>
          <a:lstStyle/>
          <a:p>
            <a:r>
              <a:rPr lang="en-US" dirty="0"/>
              <a:t>Covid-19 and Emergency Migration to Online Teaching</a:t>
            </a:r>
            <a:br>
              <a:rPr lang="en-US" dirty="0"/>
            </a:br>
            <a:r>
              <a:rPr lang="en-US" dirty="0" smtClean="0">
                <a:solidFill>
                  <a:srgbClr val="404040"/>
                </a:solidFill>
              </a:rPr>
              <a:t> </a:t>
            </a:r>
            <a:endParaRPr lang="en-US" dirty="0">
              <a:solidFill>
                <a:srgbClr val="404040"/>
              </a:solidFill>
            </a:endParaRPr>
          </a:p>
        </p:txBody>
      </p:sp>
      <p:sp>
        <p:nvSpPr>
          <p:cNvPr id="3" name="Content Placeholder 2">
            <a:extLst>
              <a:ext uri="{FF2B5EF4-FFF2-40B4-BE49-F238E27FC236}">
                <a16:creationId xmlns:a16="http://schemas.microsoft.com/office/drawing/2014/main" id="{C6B1F3B2-B8AD-0540-B2E6-B4D4C69BA96D}"/>
              </a:ext>
            </a:extLst>
          </p:cNvPr>
          <p:cNvSpPr>
            <a:spLocks noGrp="1"/>
          </p:cNvSpPr>
          <p:nvPr>
            <p:ph idx="1"/>
          </p:nvPr>
        </p:nvSpPr>
        <p:spPr>
          <a:xfrm>
            <a:off x="3238831" y="2638044"/>
            <a:ext cx="5714338" cy="3101983"/>
          </a:xfrm>
        </p:spPr>
        <p:txBody>
          <a:bodyPr>
            <a:normAutofit/>
          </a:bodyPr>
          <a:lstStyle/>
          <a:p>
            <a:pPr marL="342900" indent="-342900">
              <a:buAutoNum type="arabicPeriod"/>
            </a:pPr>
            <a:r>
              <a:rPr lang="en-US" dirty="0" smtClean="0"/>
              <a:t>Emergency migration </a:t>
            </a:r>
          </a:p>
          <a:p>
            <a:pPr marL="342900" indent="-342900">
              <a:buAutoNum type="arabicPeriod"/>
            </a:pPr>
            <a:r>
              <a:rPr lang="en-US" dirty="0" smtClean="0"/>
              <a:t>Making rapid changes </a:t>
            </a:r>
          </a:p>
          <a:p>
            <a:pPr marL="342900" indent="-342900">
              <a:buAutoNum type="arabicPeriod"/>
            </a:pPr>
            <a:r>
              <a:rPr lang="en-US" dirty="0" smtClean="0"/>
              <a:t>The </a:t>
            </a:r>
            <a:r>
              <a:rPr lang="en-US" dirty="0"/>
              <a:t>Stellenbosch Response </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221425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1107"/>
    </mc:Choice>
    <mc:Fallback xmlns="">
      <p:transition spd="slow" advTm="11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727356-0EBE-2445-AA79-1D019985DC20}"/>
              </a:ext>
            </a:extLst>
          </p:cNvPr>
          <p:cNvSpPr>
            <a:spLocks noGrp="1"/>
          </p:cNvSpPr>
          <p:nvPr>
            <p:ph type="title"/>
          </p:nvPr>
        </p:nvSpPr>
        <p:spPr>
          <a:xfrm>
            <a:off x="640079" y="640079"/>
            <a:ext cx="3402531" cy="5272242"/>
          </a:xfrm>
        </p:spPr>
        <p:txBody>
          <a:bodyPr>
            <a:normAutofit/>
          </a:bodyPr>
          <a:lstStyle/>
          <a:p>
            <a:r>
              <a:rPr lang="en-US" dirty="0"/>
              <a:t>Covid-19 and emergency migration to online teaching </a:t>
            </a:r>
          </a:p>
        </p:txBody>
      </p:sp>
      <p:sp>
        <p:nvSpPr>
          <p:cNvPr id="11" name="Content Placeholder 10">
            <a:extLst>
              <a:ext uri="{FF2B5EF4-FFF2-40B4-BE49-F238E27FC236}">
                <a16:creationId xmlns:a16="http://schemas.microsoft.com/office/drawing/2014/main" id="{69FF6BF9-B050-4232-9B62-5B6057F9D78A}"/>
              </a:ext>
            </a:extLst>
          </p:cNvPr>
          <p:cNvSpPr>
            <a:spLocks noGrp="1"/>
          </p:cNvSpPr>
          <p:nvPr>
            <p:ph idx="1"/>
          </p:nvPr>
        </p:nvSpPr>
        <p:spPr>
          <a:xfrm>
            <a:off x="4672103" y="640080"/>
            <a:ext cx="6883072" cy="1624958"/>
          </a:xfrm>
        </p:spPr>
        <p:txBody>
          <a:bodyPr>
            <a:normAutofit/>
          </a:bodyPr>
          <a:lstStyle/>
          <a:p>
            <a:pPr marL="0" indent="0">
              <a:lnSpc>
                <a:spcPct val="90000"/>
              </a:lnSpc>
              <a:buNone/>
            </a:pPr>
            <a:r>
              <a:rPr lang="en-US" sz="1700" dirty="0"/>
              <a:t>The sudden announcement of lockdown on 26 March 2020 to curb the spread of the Coronavirus pandemic saw the immediate closure of all non-essential services and these included schools and all tertiary institutions. </a:t>
            </a:r>
          </a:p>
          <a:p>
            <a:pPr marL="0" indent="0">
              <a:lnSpc>
                <a:spcPct val="90000"/>
              </a:lnSpc>
              <a:buNone/>
            </a:pPr>
            <a:r>
              <a:rPr lang="en-US" sz="1700" dirty="0"/>
              <a:t>This image represents the global school closures sourced from UNESCO, showing that over a billion students worldwide have been impacted with only a handful of countries having reopened face to face teaching </a:t>
            </a:r>
          </a:p>
          <a:p>
            <a:pPr>
              <a:lnSpc>
                <a:spcPct val="90000"/>
              </a:lnSpc>
            </a:pPr>
            <a:endParaRPr lang="en-US" sz="1700" dirty="0"/>
          </a:p>
        </p:txBody>
      </p:sp>
      <p:pic>
        <p:nvPicPr>
          <p:cNvPr id="9" name="Content Placeholder 5">
            <a:extLst>
              <a:ext uri="{FF2B5EF4-FFF2-40B4-BE49-F238E27FC236}">
                <a16:creationId xmlns:a16="http://schemas.microsoft.com/office/drawing/2014/main" id="{52409BC5-6ABC-644C-A6EE-E4CB8C1FBC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8032" y="2375169"/>
            <a:ext cx="8114586" cy="3895001"/>
          </a:xfrm>
          <a:prstGeom prst="rect">
            <a:avLst/>
          </a:prstGeom>
          <a:ln w="31750" cap="sq">
            <a:solidFill>
              <a:srgbClr val="FFFFFF"/>
            </a:solidFill>
            <a:miter lim="800000"/>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08409112"/>
      </p:ext>
    </p:extLst>
  </p:cSld>
  <p:clrMapOvr>
    <a:masterClrMapping/>
  </p:clrMapOvr>
  <mc:AlternateContent xmlns:mc="http://schemas.openxmlformats.org/markup-compatibility/2006" xmlns:p14="http://schemas.microsoft.com/office/powerpoint/2010/main">
    <mc:Choice Requires="p14">
      <p:transition spd="slow" p14:dur="2000" advTm="67053"/>
    </mc:Choice>
    <mc:Fallback xmlns="">
      <p:transition spd="slow" advTm="67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b="4255"/>
          <a:stretch/>
        </p:blipFill>
        <p:spPr>
          <a:xfrm>
            <a:off x="20" y="1266103"/>
            <a:ext cx="12191980" cy="685799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36358019"/>
      </p:ext>
    </p:extLst>
  </p:cSld>
  <p:clrMapOvr>
    <a:masterClrMapping/>
  </p:clrMapOvr>
  <mc:AlternateContent xmlns:mc="http://schemas.openxmlformats.org/markup-compatibility/2006" xmlns:p14="http://schemas.microsoft.com/office/powerpoint/2010/main">
    <mc:Choice Requires="p14">
      <p:transition spd="slow" p14:dur="2000" advTm="8949"/>
    </mc:Choice>
    <mc:Fallback xmlns="">
      <p:transition spd="slow" advTm="8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13793"/>
          <a:stretch/>
        </p:blipFill>
        <p:spPr>
          <a:xfrm>
            <a:off x="20" y="10"/>
            <a:ext cx="12191980" cy="685799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45401878"/>
      </p:ext>
    </p:extLst>
  </p:cSld>
  <p:clrMapOvr>
    <a:masterClrMapping/>
  </p:clrMapOvr>
  <mc:AlternateContent xmlns:mc="http://schemas.openxmlformats.org/markup-compatibility/2006" xmlns:p14="http://schemas.microsoft.com/office/powerpoint/2010/main">
    <mc:Choice Requires="p14">
      <p:transition spd="slow" p14:dur="2000" advTm="15097"/>
    </mc:Choice>
    <mc:Fallback xmlns="">
      <p:transition spd="slow" advTm="15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143" b="27958"/>
          <a:stretch/>
        </p:blipFill>
        <p:spPr>
          <a:xfrm>
            <a:off x="804334" y="889392"/>
            <a:ext cx="10583332" cy="5079216"/>
          </a:xfrm>
          <a:prstGeom prst="rect">
            <a:avLst/>
          </a:prstGeom>
        </p:spPr>
      </p:pic>
      <p:sp>
        <p:nvSpPr>
          <p:cNvPr id="10" name="TextBox 9"/>
          <p:cNvSpPr txBox="1"/>
          <p:nvPr/>
        </p:nvSpPr>
        <p:spPr>
          <a:xfrm>
            <a:off x="1146834" y="6045802"/>
            <a:ext cx="11610474" cy="1200329"/>
          </a:xfrm>
          <a:prstGeom prst="rect">
            <a:avLst/>
          </a:prstGeom>
          <a:noFill/>
        </p:spPr>
        <p:txBody>
          <a:bodyPr wrap="square" rtlCol="0">
            <a:spAutoFit/>
          </a:bodyPr>
          <a:lstStyle/>
          <a:p>
            <a:pPr>
              <a:defRPr/>
            </a:pPr>
            <a:r>
              <a:rPr lang="en-ZA" sz="1700" dirty="0">
                <a:solidFill>
                  <a:schemeClr val="tx1">
                    <a:lumMod val="85000"/>
                    <a:lumOff val="15000"/>
                  </a:schemeClr>
                </a:solidFill>
              </a:rPr>
              <a:t>1. Educating citizens in an interconnected world </a:t>
            </a:r>
            <a:r>
              <a:rPr lang="en-ZA" sz="1700" dirty="0" smtClean="0">
                <a:solidFill>
                  <a:schemeClr val="tx1">
                    <a:lumMod val="85000"/>
                    <a:lumOff val="15000"/>
                  </a:schemeClr>
                </a:solidFill>
              </a:rPr>
              <a:t>	2</a:t>
            </a:r>
            <a:r>
              <a:rPr lang="en-ZA" sz="1700" dirty="0">
                <a:solidFill>
                  <a:schemeClr val="tx1">
                    <a:lumMod val="85000"/>
                    <a:lumOff val="15000"/>
                  </a:schemeClr>
                </a:solidFill>
              </a:rPr>
              <a:t>. Redefining the role of the educator</a:t>
            </a:r>
          </a:p>
          <a:p>
            <a:pPr>
              <a:defRPr/>
            </a:pPr>
            <a:r>
              <a:rPr lang="en-ZA" sz="1700" dirty="0">
                <a:solidFill>
                  <a:schemeClr val="tx1">
                    <a:lumMod val="85000"/>
                    <a:lumOff val="15000"/>
                  </a:schemeClr>
                </a:solidFill>
              </a:rPr>
              <a:t>3. Teaching life skills needed for the future </a:t>
            </a:r>
            <a:r>
              <a:rPr lang="en-ZA" sz="1700" dirty="0" smtClean="0">
                <a:solidFill>
                  <a:schemeClr val="tx1">
                    <a:lumMod val="85000"/>
                    <a:lumOff val="15000"/>
                  </a:schemeClr>
                </a:solidFill>
              </a:rPr>
              <a:t>	4</a:t>
            </a:r>
            <a:r>
              <a:rPr lang="en-ZA" sz="1700" dirty="0">
                <a:solidFill>
                  <a:schemeClr val="tx1">
                    <a:lumMod val="85000"/>
                    <a:lumOff val="15000"/>
                  </a:schemeClr>
                </a:solidFill>
              </a:rPr>
              <a:t>. Unlocking technology to deliver education</a:t>
            </a:r>
          </a:p>
          <a:p>
            <a:pPr>
              <a:defRPr/>
            </a:pPr>
            <a:endParaRPr lang="en-ZA" b="1" dirty="0"/>
          </a:p>
          <a:p>
            <a:pPr>
              <a:defRPr/>
            </a:pPr>
            <a:endParaRPr lang="en-ZA" b="1"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87439457"/>
      </p:ext>
    </p:extLst>
  </p:cSld>
  <p:clrMapOvr>
    <a:masterClrMapping/>
  </p:clrMapOvr>
  <mc:AlternateContent xmlns:mc="http://schemas.openxmlformats.org/markup-compatibility/2006" xmlns:p14="http://schemas.microsoft.com/office/powerpoint/2010/main">
    <mc:Choice Requires="p14">
      <p:transition spd="slow" p14:dur="2000" advTm="95024"/>
    </mc:Choice>
    <mc:Fallback xmlns="">
      <p:transition spd="slow" advTm="95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8DC15-25E2-4D4E-ACA2-0F74DB36D989}"/>
              </a:ext>
            </a:extLst>
          </p:cNvPr>
          <p:cNvSpPr>
            <a:spLocks noGrp="1"/>
          </p:cNvSpPr>
          <p:nvPr>
            <p:ph type="title"/>
          </p:nvPr>
        </p:nvSpPr>
        <p:spPr/>
        <p:txBody>
          <a:bodyPr/>
          <a:lstStyle/>
          <a:p>
            <a:r>
              <a:rPr lang="en-US" dirty="0"/>
              <a:t>Stellenbosch responds </a:t>
            </a:r>
          </a:p>
        </p:txBody>
      </p:sp>
      <p:sp>
        <p:nvSpPr>
          <p:cNvPr id="3" name="Content Placeholder 2">
            <a:extLst>
              <a:ext uri="{FF2B5EF4-FFF2-40B4-BE49-F238E27FC236}">
                <a16:creationId xmlns:a16="http://schemas.microsoft.com/office/drawing/2014/main" id="{2922EEFF-1642-F245-B68D-03D5D74E62BA}"/>
              </a:ext>
            </a:extLst>
          </p:cNvPr>
          <p:cNvSpPr>
            <a:spLocks noGrp="1"/>
          </p:cNvSpPr>
          <p:nvPr>
            <p:ph idx="1"/>
          </p:nvPr>
        </p:nvSpPr>
        <p:spPr>
          <a:xfrm>
            <a:off x="733926" y="2454442"/>
            <a:ext cx="10118558" cy="4307306"/>
          </a:xfrm>
        </p:spPr>
        <p:txBody>
          <a:bodyPr>
            <a:normAutofit fontScale="92500" lnSpcReduction="10000"/>
          </a:bodyPr>
          <a:lstStyle/>
          <a:p>
            <a:r>
              <a:rPr lang="en-US" dirty="0"/>
              <a:t>SU has a long history of using technology in learning and teaching which it could build on. </a:t>
            </a:r>
          </a:p>
          <a:p>
            <a:r>
              <a:rPr lang="en-US" dirty="0"/>
              <a:t>It had furthermore, prior to the lockdown announcement, taken proactive measures to prepare for the very real possibility of a sustained period of temporary, fully online teaching and learning.</a:t>
            </a:r>
          </a:p>
          <a:p>
            <a:r>
              <a:rPr lang="en-US" dirty="0"/>
              <a:t>On 19 March, two days after it was announced that lectures would be suspended, an interactive website was launched on </a:t>
            </a:r>
            <a:r>
              <a:rPr lang="en-US" dirty="0" err="1" smtClean="0"/>
              <a:t>SUNLearn</a:t>
            </a:r>
            <a:r>
              <a:rPr lang="en-US" dirty="0" smtClean="0"/>
              <a:t>, offering </a:t>
            </a:r>
            <a:r>
              <a:rPr lang="en-US" dirty="0"/>
              <a:t>step-by-step guidelines on all the essential online tools and relevant approaches that could enable academic staff to set up efficient online communication channels with students, and to design pedagogically sound online learning activities.</a:t>
            </a:r>
            <a:br>
              <a:rPr lang="en-US" dirty="0"/>
            </a:br>
            <a:r>
              <a:rPr lang="en-US" dirty="0"/>
              <a:t/>
            </a:r>
            <a:br>
              <a:rPr lang="en-US" dirty="0"/>
            </a:br>
            <a:r>
              <a:rPr lang="en-US" dirty="0"/>
              <a:t>The next day, a (still ongoing) series of daily online webinars was launched, focusing on preparing all lecturers for online teaching. </a:t>
            </a:r>
          </a:p>
          <a:p>
            <a:r>
              <a:rPr lang="en-US" dirty="0"/>
              <a:t>Although many lecturers have already explored blended teaching strategies in the past, fully online learning and teaching is unfamiliar territory for most of our staff. </a:t>
            </a:r>
          </a:p>
          <a:p>
            <a:pPr lvl="8"/>
            <a:r>
              <a:rPr lang="en-ZA" i="1" dirty="0"/>
              <a:t>Professor Arnold </a:t>
            </a:r>
            <a:r>
              <a:rPr lang="en-ZA" i="1" dirty="0" err="1"/>
              <a:t>Schoonwinkel</a:t>
            </a:r>
            <a:r>
              <a:rPr lang="en-ZA" i="1" dirty="0"/>
              <a:t>, vice-rector: learning and teaching (deputy vice-chancellor); Dr Antoinette van der Merwe, senior director: Division for Learning and Teaching Enhancement; and </a:t>
            </a:r>
            <a:r>
              <a:rPr lang="en-ZA" i="1" dirty="0" err="1"/>
              <a:t>Miné</a:t>
            </a:r>
            <a:r>
              <a:rPr lang="en-ZA" i="1" dirty="0"/>
              <a:t> de Klerk, advisor for online and hybrid learning at Stellenbosch University, South Africa.</a:t>
            </a:r>
            <a:endParaRPr lang="en-GB" dirty="0"/>
          </a:p>
          <a:p>
            <a:pPr lvl="8"/>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74499458"/>
      </p:ext>
    </p:extLst>
  </p:cSld>
  <p:clrMapOvr>
    <a:masterClrMapping/>
  </p:clrMapOvr>
  <mc:AlternateContent xmlns:mc="http://schemas.openxmlformats.org/markup-compatibility/2006" xmlns:p14="http://schemas.microsoft.com/office/powerpoint/2010/main">
    <mc:Choice Requires="p14">
      <p:transition spd="slow" p14:dur="2000" advTm="81156"/>
    </mc:Choice>
    <mc:Fallback xmlns="">
      <p:transition spd="slow" advTm="81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5F096-21BD-4F45-B246-C82CF839581B}"/>
              </a:ext>
            </a:extLst>
          </p:cNvPr>
          <p:cNvSpPr>
            <a:spLocks noGrp="1"/>
          </p:cNvSpPr>
          <p:nvPr>
            <p:ph type="title"/>
          </p:nvPr>
        </p:nvSpPr>
        <p:spPr/>
        <p:txBody>
          <a:bodyPr/>
          <a:lstStyle/>
          <a:p>
            <a:r>
              <a:rPr lang="en-US" dirty="0"/>
              <a:t>Stellenbosch responds </a:t>
            </a:r>
          </a:p>
        </p:txBody>
      </p:sp>
      <p:pic>
        <p:nvPicPr>
          <p:cNvPr id="5" name="Picture Placeholder 4"/>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754220" y="2245088"/>
            <a:ext cx="8952059" cy="2507438"/>
          </a:xfr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137" y="4844202"/>
            <a:ext cx="10753725" cy="1285875"/>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80762339"/>
      </p:ext>
    </p:extLst>
  </p:cSld>
  <p:clrMapOvr>
    <a:masterClrMapping/>
  </p:clrMapOvr>
  <mc:AlternateContent xmlns:mc="http://schemas.openxmlformats.org/markup-compatibility/2006" xmlns:p14="http://schemas.microsoft.com/office/powerpoint/2010/main">
    <mc:Choice Requires="p14">
      <p:transition spd="slow" p14:dur="2000" advTm="61083"/>
    </mc:Choice>
    <mc:Fallback xmlns="">
      <p:transition spd="slow" advTm="61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BE7EDFDC05BF64FAF974BE066CB3750" ma:contentTypeVersion="2" ma:contentTypeDescription="Create a new document." ma:contentTypeScope="" ma:versionID="289faf66db5ff6c2a5b14854d1be6bd1">
  <xsd:schema xmlns:xsd="http://www.w3.org/2001/XMLSchema" xmlns:xs="http://www.w3.org/2001/XMLSchema" xmlns:p="http://schemas.microsoft.com/office/2006/metadata/properties" xmlns:ns1="http://schemas.microsoft.com/sharepoint/v3" xmlns:ns2="3d0ffbf4-0ab1-4e4b-bd8c-865f61d41201" targetNamespace="http://schemas.microsoft.com/office/2006/metadata/properties" ma:root="true" ma:fieldsID="0358fc54e04717fd1f8ea0dccb55e9fc" ns1:_="" ns2:_="">
    <xsd:import namespace="http://schemas.microsoft.com/sharepoint/v3"/>
    <xsd:import namespace="3d0ffbf4-0ab1-4e4b-bd8c-865f61d41201"/>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d0ffbf4-0ab1-4e4b-bd8c-865f61d41201"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C719403F-7960-4DA7-B4C0-0B804B6EDE80}">
  <ds:schemaRefs>
    <ds:schemaRef ds:uri="http://schemas.microsoft.com/sharepoint/v3/contenttype/forms"/>
  </ds:schemaRefs>
</ds:datastoreItem>
</file>

<file path=customXml/itemProps2.xml><?xml version="1.0" encoding="utf-8"?>
<ds:datastoreItem xmlns:ds="http://schemas.openxmlformats.org/officeDocument/2006/customXml" ds:itemID="{55CC2324-2D01-422E-B11A-0CFEF36667F0}"/>
</file>

<file path=customXml/itemProps3.xml><?xml version="1.0" encoding="utf-8"?>
<ds:datastoreItem xmlns:ds="http://schemas.openxmlformats.org/officeDocument/2006/customXml" ds:itemID="{C186F663-2FD4-4421-A53A-8D3E604D96FE}">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c39f1452-4462-4979-941b-c1317cfd14ce"/>
    <ds:schemaRef ds:uri="http://purl.org/dc/elements/1.1/"/>
    <ds:schemaRef ds:uri="http://schemas.microsoft.com/office/2006/metadata/properties"/>
    <ds:schemaRef ds:uri="60199b31-2299-4531-8872-a3eaba744cbd"/>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{1BDF4660-EC28-0945-A9AD-9A15686FB219}tf10001120</Template>
  <TotalTime>431</TotalTime>
  <Words>1995</Words>
  <Application>Microsoft Office PowerPoint</Application>
  <PresentationFormat>Widescreen</PresentationFormat>
  <Paragraphs>148</Paragraphs>
  <Slides>28</Slides>
  <Notes>5</Notes>
  <HiddenSlides>0</HiddenSlides>
  <MMClips>28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Cambria Math</vt:lpstr>
      <vt:lpstr>Gill Sans MT</vt:lpstr>
      <vt:lpstr>HGｺﾞｼｯｸE</vt:lpstr>
      <vt:lpstr>Parcel</vt:lpstr>
      <vt:lpstr>Emergency migration to online teaching in the Covid-19 pandemic: impact on the mental health and wellness of lecturers </vt:lpstr>
      <vt:lpstr>Objectives  </vt:lpstr>
      <vt:lpstr>Covid-19 and Emergency Migration to Online Teaching  </vt:lpstr>
      <vt:lpstr>Covid-19 and emergency migration to online teaching </vt:lpstr>
      <vt:lpstr>PowerPoint Presentation</vt:lpstr>
      <vt:lpstr>PowerPoint Presentation</vt:lpstr>
      <vt:lpstr>PowerPoint Presentation</vt:lpstr>
      <vt:lpstr>Stellenbosch responds </vt:lpstr>
      <vt:lpstr>Stellenbosch responds </vt:lpstr>
      <vt:lpstr>PowerPoint Presentation</vt:lpstr>
      <vt:lpstr> Mental Health and Covid-19  </vt:lpstr>
      <vt:lpstr>South-African Stress and Health study (SASH) (2012) </vt:lpstr>
      <vt:lpstr>Stress response to past pandemics</vt:lpstr>
      <vt:lpstr> The unique stress of covid-19</vt:lpstr>
      <vt:lpstr>Mental health of lecturers working online </vt:lpstr>
      <vt:lpstr>Mental health of lecturers working online </vt:lpstr>
      <vt:lpstr>Reframing, resources and support</vt:lpstr>
      <vt:lpstr>Pandemic Stress Compensator Framework</vt:lpstr>
      <vt:lpstr>Pandemic Stress Compensator Framework</vt:lpstr>
      <vt:lpstr>Pandemic Stress Compensator Framework</vt:lpstr>
      <vt:lpstr>Pandemic Stress Compensator Framework</vt:lpstr>
      <vt:lpstr>Loss and hope </vt:lpstr>
      <vt:lpstr>Promoting health and well-being of the online lecturer</vt:lpstr>
      <vt:lpstr>Health-promoting advice</vt:lpstr>
      <vt:lpstr>Health-promoting advice</vt:lpstr>
      <vt:lpstr>Developing a sense of control </vt:lpstr>
      <vt:lpstr>Support </vt:lpstr>
      <vt:lpstr>Support </vt:lpstr>
    </vt:vector>
  </TitlesOfParts>
  <Company>PGWC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Salisha Maharaj</dc:creator>
  <cp:lastModifiedBy>Swart-Jansen van Vuuren, C, Mev [claudias2@sun.ac.za]</cp:lastModifiedBy>
  <cp:revision>35</cp:revision>
  <cp:lastPrinted>2020-08-21T10:43:25Z</cp:lastPrinted>
  <dcterms:created xsi:type="dcterms:W3CDTF">2020-07-29T11:44:05Z</dcterms:created>
  <dcterms:modified xsi:type="dcterms:W3CDTF">2020-08-25T16:40:19Z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0x010100DBE7EDFDC05BF64FAF974BE066CB3750</vt:lpwstr>
  </property>
</Properties>
</file>