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3" r:id="rId2"/>
    <p:sldId id="279" r:id="rId3"/>
    <p:sldId id="278" r:id="rId4"/>
    <p:sldId id="283" r:id="rId5"/>
    <p:sldId id="280" r:id="rId6"/>
    <p:sldId id="284" r:id="rId7"/>
    <p:sldId id="281" r:id="rId8"/>
    <p:sldId id="282" r:id="rId9"/>
    <p:sldId id="274" r:id="rId10"/>
    <p:sldId id="275" r:id="rId11"/>
    <p:sldId id="276" r:id="rId12"/>
    <p:sldId id="277" r:id="rId13"/>
    <p:sldId id="285" r:id="rId14"/>
    <p:sldId id="286" r:id="rId15"/>
  </p:sldIdLst>
  <p:sldSz cx="9144000" cy="6858000" type="screen4x3"/>
  <p:notesSz cx="6921500" cy="9423400"/>
  <p:custDataLst>
    <p:tags r:id="rId18"/>
  </p:custDataLst>
  <p:defaultTextStyle>
    <a:defPPr>
      <a:defRPr lang="en-Z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086"/>
    <a:srgbClr val="DD3F32"/>
    <a:srgbClr val="FFFFFF"/>
    <a:srgbClr val="006666"/>
    <a:srgbClr val="967140"/>
    <a:srgbClr val="60223B"/>
    <a:srgbClr val="8C979A"/>
    <a:srgbClr val="8B7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autoAdjust="0"/>
    <p:restoredTop sz="67719" autoAdjust="0"/>
  </p:normalViewPr>
  <p:slideViewPr>
    <p:cSldViewPr>
      <p:cViewPr varScale="1">
        <p:scale>
          <a:sx n="44" d="100"/>
          <a:sy n="44" d="100"/>
        </p:scale>
        <p:origin x="19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hdr" sz="quarter"/>
          </p:nvPr>
        </p:nvSpPr>
        <p:spPr bwMode="auto">
          <a:xfrm>
            <a:off x="0" y="0"/>
            <a:ext cx="296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509" tIns="45755" rIns="91509" bIns="45755" numCol="1" anchor="t" anchorCtr="0" compatLnSpc="1">
            <a:prstTxWarp prst="textNoShape">
              <a:avLst/>
            </a:prstTxWarp>
          </a:bodyPr>
          <a:lstStyle>
            <a:lvl1pPr defTabSz="915988" eaLnBrk="0" hangingPunct="0">
              <a:defRPr sz="1200"/>
            </a:lvl1pPr>
          </a:lstStyle>
          <a:p>
            <a:pPr>
              <a:defRPr/>
            </a:pPr>
            <a:endParaRPr lang="en-ZA"/>
          </a:p>
        </p:txBody>
      </p:sp>
      <p:sp>
        <p:nvSpPr>
          <p:cNvPr id="4103" name="Rectangle 7"/>
          <p:cNvSpPr>
            <a:spLocks noGrp="1" noChangeArrowheads="1"/>
          </p:cNvSpPr>
          <p:nvPr>
            <p:ph type="dt" sz="quarter" idx="1"/>
          </p:nvPr>
        </p:nvSpPr>
        <p:spPr bwMode="auto">
          <a:xfrm>
            <a:off x="3956050" y="0"/>
            <a:ext cx="296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509" tIns="45755" rIns="91509" bIns="45755" numCol="1" anchor="t" anchorCtr="0" compatLnSpc="1">
            <a:prstTxWarp prst="textNoShape">
              <a:avLst/>
            </a:prstTxWarp>
          </a:bodyPr>
          <a:lstStyle>
            <a:lvl1pPr algn="r" defTabSz="915988" eaLnBrk="0" hangingPunct="0">
              <a:defRPr sz="1200"/>
            </a:lvl1pPr>
          </a:lstStyle>
          <a:p>
            <a:pPr>
              <a:defRPr/>
            </a:pPr>
            <a:endParaRPr lang="en-ZA"/>
          </a:p>
        </p:txBody>
      </p:sp>
      <p:sp>
        <p:nvSpPr>
          <p:cNvPr id="4104" name="Rectangle 8"/>
          <p:cNvSpPr>
            <a:spLocks noGrp="1" noChangeArrowheads="1"/>
          </p:cNvSpPr>
          <p:nvPr>
            <p:ph type="ftr" sz="quarter" idx="2"/>
          </p:nvPr>
        </p:nvSpPr>
        <p:spPr bwMode="auto">
          <a:xfrm>
            <a:off x="0" y="8939213"/>
            <a:ext cx="29654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509" tIns="45755" rIns="91509" bIns="45755" numCol="1" anchor="b" anchorCtr="0" compatLnSpc="1">
            <a:prstTxWarp prst="textNoShape">
              <a:avLst/>
            </a:prstTxWarp>
          </a:bodyPr>
          <a:lstStyle>
            <a:lvl1pPr defTabSz="915988" eaLnBrk="0" hangingPunct="0">
              <a:defRPr sz="1200"/>
            </a:lvl1pPr>
          </a:lstStyle>
          <a:p>
            <a:pPr>
              <a:defRPr/>
            </a:pPr>
            <a:endParaRPr lang="en-ZA"/>
          </a:p>
        </p:txBody>
      </p:sp>
      <p:sp>
        <p:nvSpPr>
          <p:cNvPr id="4105" name="Rectangle 9"/>
          <p:cNvSpPr>
            <a:spLocks noGrp="1" noChangeArrowheads="1"/>
          </p:cNvSpPr>
          <p:nvPr>
            <p:ph type="sldNum" sz="quarter" idx="3"/>
          </p:nvPr>
        </p:nvSpPr>
        <p:spPr bwMode="auto">
          <a:xfrm>
            <a:off x="3956050" y="8939213"/>
            <a:ext cx="29654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509" tIns="45755" rIns="91509" bIns="45755" numCol="1" anchor="b" anchorCtr="0" compatLnSpc="1">
            <a:prstTxWarp prst="textNoShape">
              <a:avLst/>
            </a:prstTxWarp>
          </a:bodyPr>
          <a:lstStyle>
            <a:lvl1pPr algn="r" defTabSz="915988" eaLnBrk="0" hangingPunct="0">
              <a:defRPr sz="1200"/>
            </a:lvl1pPr>
          </a:lstStyle>
          <a:p>
            <a:pPr>
              <a:defRPr/>
            </a:pPr>
            <a:fld id="{271BE327-3650-4D48-9241-CA54717819FB}" type="slidenum">
              <a:rPr lang="en-ZA"/>
              <a:pPr>
                <a:defRPr/>
              </a:pPr>
              <a:t>‹#›</a:t>
            </a:fld>
            <a:endParaRPr lang="en-ZA"/>
          </a:p>
        </p:txBody>
      </p:sp>
    </p:spTree>
    <p:extLst>
      <p:ext uri="{BB962C8B-B14F-4D97-AF65-F5344CB8AC3E}">
        <p14:creationId xmlns:p14="http://schemas.microsoft.com/office/powerpoint/2010/main" val="647188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299878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7" tIns="46593" rIns="93187" bIns="46593" numCol="1" anchor="t" anchorCtr="0" compatLnSpc="1">
            <a:prstTxWarp prst="textNoShape">
              <a:avLst/>
            </a:prstTxWarp>
          </a:bodyPr>
          <a:lstStyle>
            <a:lvl1pPr defTabSz="931863" eaLnBrk="0" hangingPunct="0">
              <a:defRPr sz="1200"/>
            </a:lvl1pPr>
          </a:lstStyle>
          <a:p>
            <a:pPr>
              <a:defRPr/>
            </a:pPr>
            <a:endParaRPr lang="en-ZA"/>
          </a:p>
        </p:txBody>
      </p:sp>
      <p:sp>
        <p:nvSpPr>
          <p:cNvPr id="29699" name="Rectangle 1027"/>
          <p:cNvSpPr>
            <a:spLocks noGrp="1" noChangeArrowheads="1"/>
          </p:cNvSpPr>
          <p:nvPr>
            <p:ph type="dt" idx="1"/>
          </p:nvPr>
        </p:nvSpPr>
        <p:spPr bwMode="auto">
          <a:xfrm>
            <a:off x="3922713" y="0"/>
            <a:ext cx="29987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7" tIns="46593" rIns="93187" bIns="46593" numCol="1" anchor="t" anchorCtr="0" compatLnSpc="1">
            <a:prstTxWarp prst="textNoShape">
              <a:avLst/>
            </a:prstTxWarp>
          </a:bodyPr>
          <a:lstStyle>
            <a:lvl1pPr algn="r" defTabSz="931863" eaLnBrk="0" hangingPunct="0">
              <a:defRPr sz="1200"/>
            </a:lvl1pPr>
          </a:lstStyle>
          <a:p>
            <a:pPr>
              <a:defRPr/>
            </a:pPr>
            <a:endParaRPr lang="en-ZA"/>
          </a:p>
        </p:txBody>
      </p:sp>
      <p:sp>
        <p:nvSpPr>
          <p:cNvPr id="11268" name="Rectangle 1028"/>
          <p:cNvSpPr>
            <a:spLocks noGrp="1" noRot="1" noChangeAspect="1" noChangeArrowheads="1" noTextEdit="1"/>
          </p:cNvSpPr>
          <p:nvPr>
            <p:ph type="sldImg" idx="2"/>
          </p:nvPr>
        </p:nvSpPr>
        <p:spPr bwMode="auto">
          <a:xfrm>
            <a:off x="1112838" y="703263"/>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1029"/>
          <p:cNvSpPr>
            <a:spLocks noGrp="1" noChangeArrowheads="1"/>
          </p:cNvSpPr>
          <p:nvPr>
            <p:ph type="body" sz="quarter" idx="3"/>
          </p:nvPr>
        </p:nvSpPr>
        <p:spPr bwMode="auto">
          <a:xfrm>
            <a:off x="922338" y="4457700"/>
            <a:ext cx="5076825"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7" tIns="46593" rIns="93187" bIns="46593"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29702" name="Rectangle 1030"/>
          <p:cNvSpPr>
            <a:spLocks noGrp="1" noChangeArrowheads="1"/>
          </p:cNvSpPr>
          <p:nvPr>
            <p:ph type="ftr" sz="quarter" idx="4"/>
          </p:nvPr>
        </p:nvSpPr>
        <p:spPr bwMode="auto">
          <a:xfrm>
            <a:off x="0" y="8916988"/>
            <a:ext cx="2998788"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7" tIns="46593" rIns="93187" bIns="46593" numCol="1" anchor="b" anchorCtr="0" compatLnSpc="1">
            <a:prstTxWarp prst="textNoShape">
              <a:avLst/>
            </a:prstTxWarp>
          </a:bodyPr>
          <a:lstStyle>
            <a:lvl1pPr defTabSz="931863" eaLnBrk="0" hangingPunct="0">
              <a:defRPr sz="1200"/>
            </a:lvl1pPr>
          </a:lstStyle>
          <a:p>
            <a:pPr>
              <a:defRPr/>
            </a:pPr>
            <a:endParaRPr lang="en-ZA"/>
          </a:p>
        </p:txBody>
      </p:sp>
      <p:sp>
        <p:nvSpPr>
          <p:cNvPr id="29703" name="Rectangle 1031"/>
          <p:cNvSpPr>
            <a:spLocks noGrp="1" noChangeArrowheads="1"/>
          </p:cNvSpPr>
          <p:nvPr>
            <p:ph type="sldNum" sz="quarter" idx="5"/>
          </p:nvPr>
        </p:nvSpPr>
        <p:spPr bwMode="auto">
          <a:xfrm>
            <a:off x="3922713" y="8916988"/>
            <a:ext cx="2998787"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87" tIns="46593" rIns="93187" bIns="46593" numCol="1" anchor="b" anchorCtr="0" compatLnSpc="1">
            <a:prstTxWarp prst="textNoShape">
              <a:avLst/>
            </a:prstTxWarp>
          </a:bodyPr>
          <a:lstStyle>
            <a:lvl1pPr algn="r" defTabSz="931863" eaLnBrk="0" hangingPunct="0">
              <a:defRPr sz="1200"/>
            </a:lvl1pPr>
          </a:lstStyle>
          <a:p>
            <a:pPr>
              <a:defRPr/>
            </a:pPr>
            <a:fld id="{476EC3DD-7B55-49EF-9B0C-C76C97EC942B}" type="slidenum">
              <a:rPr lang="en-ZA"/>
              <a:pPr>
                <a:defRPr/>
              </a:pPr>
              <a:t>‹#›</a:t>
            </a:fld>
            <a:endParaRPr lang="en-ZA"/>
          </a:p>
        </p:txBody>
      </p:sp>
    </p:spTree>
    <p:extLst>
      <p:ext uri="{BB962C8B-B14F-4D97-AF65-F5344CB8AC3E}">
        <p14:creationId xmlns:p14="http://schemas.microsoft.com/office/powerpoint/2010/main" val="2948529522"/>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dirty="0" smtClean="0"/>
              <a:t>Public Theology</a:t>
            </a:r>
            <a:r>
              <a:rPr lang="en-ZA" baseline="0" dirty="0" smtClean="0"/>
              <a:t> 312: </a:t>
            </a:r>
            <a:r>
              <a:rPr kumimoji="1" lang="en-ZA" sz="1200" i="0" kern="1200" dirty="0" smtClean="0">
                <a:solidFill>
                  <a:schemeClr val="tx1"/>
                </a:solidFill>
                <a:effectLst/>
                <a:latin typeface="Times New Roman" pitchFamily="18" charset="0"/>
                <a:ea typeface="+mn-ea"/>
                <a:cs typeface="+mn-cs"/>
              </a:rPr>
              <a:t>The question of public morality is an important matter for church and public life. This module explores various ethical challenges in public life and the actual and potential role and impact of Christian faith for the common good. In short</a:t>
            </a:r>
            <a:r>
              <a:rPr kumimoji="1" lang="en-ZA" sz="1200" i="0" kern="1200" baseline="0" dirty="0" smtClean="0">
                <a:solidFill>
                  <a:schemeClr val="tx1"/>
                </a:solidFill>
                <a:effectLst/>
                <a:latin typeface="Times New Roman" pitchFamily="18" charset="0"/>
                <a:ea typeface="+mn-ea"/>
                <a:cs typeface="+mn-cs"/>
              </a:rPr>
              <a:t> the module asks the question: How do we as theologians, ministers, church leaders and members contribute to our broader society. </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endParaRPr kumimoji="1" lang="en-ZA" sz="1200" i="0" kern="1200" dirty="0" smtClean="0">
              <a:solidFill>
                <a:schemeClr val="tx1"/>
              </a:solidFill>
              <a:effectLst/>
              <a:latin typeface="Times New Roman" pitchFamily="18" charset="0"/>
              <a:ea typeface="+mn-ea"/>
              <a:cs typeface="+mn-cs"/>
            </a:endParaRPr>
          </a:p>
          <a:p>
            <a:pPr marL="228600" indent="-228600">
              <a:buAutoNum type="arabicParenR" startAt="2"/>
            </a:pPr>
            <a:r>
              <a:rPr lang="en-ZA" i="0" baseline="0" dirty="0" smtClean="0"/>
              <a:t>Isabel </a:t>
            </a:r>
            <a:r>
              <a:rPr lang="en-ZA" i="0" baseline="0" dirty="0" err="1" smtClean="0"/>
              <a:t>Apawo</a:t>
            </a:r>
            <a:r>
              <a:rPr lang="en-ZA" i="0" baseline="0" dirty="0" smtClean="0"/>
              <a:t> Phiri from the World Council of Churches: due to the nature of our faculty we have connection with world-wide religious organisations who often come to discuss and present their projects. Dr Phiri, as representative of the World Council of Churches, came to introduce us to their own public theology project, namely </a:t>
            </a:r>
            <a:r>
              <a:rPr lang="en-ZA" i="1" baseline="0" dirty="0" smtClean="0"/>
              <a:t>The Pilgrimage of Justice and Peace- </a:t>
            </a:r>
            <a:r>
              <a:rPr lang="en-ZA" i="0" baseline="0" dirty="0" smtClean="0"/>
              <a:t>a public, spiritual (nature of pilgrimage) project launched in 2013 with the aim (see above)</a:t>
            </a:r>
          </a:p>
          <a:p>
            <a:pPr marL="228600" indent="-228600">
              <a:buAutoNum type="arabicParenR" startAt="2"/>
            </a:pPr>
            <a:endParaRPr lang="en-ZA" i="0" baseline="0" dirty="0" smtClean="0"/>
          </a:p>
          <a:p>
            <a:pPr marL="228600" indent="-228600">
              <a:buAutoNum type="arabicParenR" startAt="2"/>
            </a:pPr>
            <a:r>
              <a:rPr lang="en-ZA" i="0" baseline="0" dirty="0" smtClean="0"/>
              <a:t>This project could provide Public Theology 312 the opportunity integrate and contextualise the module content with an authentic learning experience, learning as they pilgrimage the essence of the question: How do we contribute?</a:t>
            </a:r>
          </a:p>
          <a:p>
            <a:pPr marL="228600" indent="-228600">
              <a:buAutoNum type="arabicParenR" startAt="2"/>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a:t>
            </a:fld>
            <a:endParaRPr lang="en-ZA"/>
          </a:p>
        </p:txBody>
      </p:sp>
    </p:spTree>
    <p:extLst>
      <p:ext uri="{BB962C8B-B14F-4D97-AF65-F5344CB8AC3E}">
        <p14:creationId xmlns:p14="http://schemas.microsoft.com/office/powerpoint/2010/main" val="399779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dirty="0" smtClean="0"/>
              <a:t>All</a:t>
            </a:r>
            <a:r>
              <a:rPr lang="en-ZA" baseline="0" dirty="0" smtClean="0"/>
              <a:t> nine elements of the authentic learning paradigm cannot always be part of the intervention, what is of more importance is that </a:t>
            </a:r>
            <a:r>
              <a:rPr lang="en-ZA" sz="1200" dirty="0" smtClean="0">
                <a:latin typeface="Calibri" panose="020F0502020204030204" pitchFamily="34" charset="0"/>
              </a:rPr>
              <a:t>elements are better viewed as continuums in evaluating how well they align with a particular course intervention.” (Bozalek et al, 2013: 636). The elements</a:t>
            </a:r>
            <a:r>
              <a:rPr lang="en-ZA" sz="1200" baseline="0" dirty="0" smtClean="0">
                <a:latin typeface="Calibri" panose="020F0502020204030204" pitchFamily="34" charset="0"/>
              </a:rPr>
              <a:t> that we did address and that did work well together were:</a:t>
            </a:r>
          </a:p>
          <a:p>
            <a:pPr marL="457200" indent="-457200">
              <a:buFont typeface="+mj-lt"/>
              <a:buAutoNum type="arabicPeriod"/>
            </a:pPr>
            <a:r>
              <a:rPr lang="en-ZA" sz="1200" dirty="0" smtClean="0">
                <a:latin typeface="Calibri" panose="020F0502020204030204" pitchFamily="34" charset="0"/>
              </a:rPr>
              <a:t>Access to experts at every point</a:t>
            </a:r>
          </a:p>
          <a:p>
            <a:pPr marL="457200" indent="-457200">
              <a:buFont typeface="+mj-lt"/>
              <a:buAutoNum type="arabicPeriod"/>
            </a:pPr>
            <a:r>
              <a:rPr lang="en-ZA" sz="1200" dirty="0" smtClean="0">
                <a:latin typeface="Calibri" panose="020F0502020204030204" pitchFamily="34" charset="0"/>
              </a:rPr>
              <a:t>Students had the opportunity to view elements from different perspectives and roles</a:t>
            </a:r>
          </a:p>
          <a:p>
            <a:pPr marL="457200" indent="-457200">
              <a:buFont typeface="+mj-lt"/>
              <a:buAutoNum type="arabicPeriod"/>
            </a:pPr>
            <a:r>
              <a:rPr lang="en-ZA" sz="1200" dirty="0" smtClean="0">
                <a:latin typeface="Calibri" panose="020F0502020204030204" pitchFamily="34" charset="0"/>
              </a:rPr>
              <a:t>Reflection was promoted, throughout the exercise (through the elements of pilgrimage) and directly afterward (in the form of the personal reflection on SUNlearn). </a:t>
            </a:r>
          </a:p>
          <a:p>
            <a:pPr marL="457200" indent="-457200">
              <a:buFont typeface="+mj-lt"/>
              <a:buAutoNum type="arabicPeriod"/>
            </a:pPr>
            <a:r>
              <a:rPr lang="en-ZA" sz="1200" dirty="0" smtClean="0">
                <a:latin typeface="Calibri" panose="020F0502020204030204" pitchFamily="34" charset="0"/>
              </a:rPr>
              <a:t>Authentic assessment was, to a certain extent, enabled through cumulative assessment: writing their personal reflections and using those in conjunction with their academic assignments.</a:t>
            </a:r>
          </a:p>
          <a:p>
            <a:pPr marL="457200" indent="-457200">
              <a:buFont typeface="+mj-lt"/>
              <a:buAutoNum type="arabicPeriod"/>
            </a:pPr>
            <a:r>
              <a:rPr lang="en-ZA" sz="1200" dirty="0" smtClean="0">
                <a:latin typeface="Calibri" panose="020F0502020204030204" pitchFamily="34" charset="0"/>
              </a:rPr>
              <a:t>The lecturer, the tutor, and myself served as companions to provide necessary support</a:t>
            </a:r>
          </a:p>
          <a:p>
            <a:pPr marL="457200" indent="-457200">
              <a:buFont typeface="+mj-lt"/>
              <a:buAutoNum type="arabicPeriod"/>
            </a:pPr>
            <a:endParaRPr lang="en-ZA" sz="1200" dirty="0" smtClean="0">
              <a:latin typeface="Calibri" panose="020F0502020204030204" pitchFamily="34" charset="0"/>
            </a:endParaRP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ZA" sz="1200" baseline="0" dirty="0" smtClean="0">
              <a:latin typeface="Calibri" panose="020F0502020204030204" pitchFamily="34" charset="0"/>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ZA" sz="1200" dirty="0" smtClean="0">
                <a:latin typeface="Calibri" panose="020F0502020204030204" pitchFamily="34" charset="0"/>
              </a:rPr>
              <a:t> </a:t>
            </a:r>
          </a:p>
          <a:p>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10</a:t>
            </a:fld>
            <a:endParaRPr lang="en-ZA"/>
          </a:p>
        </p:txBody>
      </p:sp>
    </p:spTree>
    <p:extLst>
      <p:ext uri="{BB962C8B-B14F-4D97-AF65-F5344CB8AC3E}">
        <p14:creationId xmlns:p14="http://schemas.microsoft.com/office/powerpoint/2010/main" val="16282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sz="1200" baseline="0" dirty="0" smtClean="0">
                <a:latin typeface="Calibri" panose="020F0502020204030204" pitchFamily="34" charset="0"/>
              </a:rPr>
              <a:t>SUNlearn provided us the necessary base as everything regarding this module is run and administrated via SUNlearn. For this specific intervention we made use of SUNlearn for communication (How, what, when, where, questions); personal reflection (via a Word document that each upload for privacy); the submission of the final assignment</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endParaRPr lang="en-ZA" sz="1200" baseline="0" dirty="0" smtClean="0">
              <a:latin typeface="Calibri" panose="020F0502020204030204" pitchFamily="34" charset="0"/>
            </a:endParaRP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sz="1200" baseline="0" dirty="0" smtClean="0">
                <a:latin typeface="Calibri" panose="020F0502020204030204" pitchFamily="34" charset="0"/>
              </a:rPr>
              <a:t>Twitter was used, as one of the big aims of the pilgrimage is the creation of a world-wide community. We invited students to also tweet, but it seems in the end it was just me and Dion! But, having it picked up by the WCC itself an retweeted a few times gave us and the students the knowledge that this was bigger than just the intervention.</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endParaRPr lang="en-ZA" sz="1200" baseline="0" dirty="0" smtClean="0">
              <a:latin typeface="Calibri" panose="020F0502020204030204" pitchFamily="34" charset="0"/>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ZA" sz="1200" dirty="0" smtClean="0">
                <a:latin typeface="Calibri" panose="020F0502020204030204" pitchFamily="34" charset="0"/>
              </a:rPr>
              <a:t> </a:t>
            </a:r>
          </a:p>
          <a:p>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11</a:t>
            </a:fld>
            <a:endParaRPr lang="en-ZA"/>
          </a:p>
        </p:txBody>
      </p:sp>
    </p:spTree>
    <p:extLst>
      <p:ext uri="{BB962C8B-B14F-4D97-AF65-F5344CB8AC3E}">
        <p14:creationId xmlns:p14="http://schemas.microsoft.com/office/powerpoint/2010/main" val="375177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sz="1200" baseline="0" dirty="0" smtClean="0">
                <a:latin typeface="Calibri" panose="020F0502020204030204" pitchFamily="34" charset="0"/>
              </a:rPr>
              <a:t>I think student’s did not engage mainly due to an uncertainty of what this intervention really entailed. For many of them it was also quite an emotional, even scary experience, one which they did not want to communicate on twitter. It did come out in the reflections.</a:t>
            </a: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12</a:t>
            </a:fld>
            <a:endParaRPr lang="en-ZA"/>
          </a:p>
        </p:txBody>
      </p:sp>
    </p:spTree>
    <p:extLst>
      <p:ext uri="{BB962C8B-B14F-4D97-AF65-F5344CB8AC3E}">
        <p14:creationId xmlns:p14="http://schemas.microsoft.com/office/powerpoint/2010/main" val="147565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sz="1200" baseline="0" dirty="0" smtClean="0">
                <a:latin typeface="Calibri" panose="020F0502020204030204" pitchFamily="34" charset="0"/>
              </a:rPr>
              <a:t>I think student’s did not engage mainly due to an uncertainty of what this intervention really entailed. For many of them it was also quite an emotional, even scary experience, one which they did not want to communicate on twitter. It did come out in the reflections.</a:t>
            </a: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13</a:t>
            </a:fld>
            <a:endParaRPr lang="en-ZA"/>
          </a:p>
        </p:txBody>
      </p:sp>
    </p:spTree>
    <p:extLst>
      <p:ext uri="{BB962C8B-B14F-4D97-AF65-F5344CB8AC3E}">
        <p14:creationId xmlns:p14="http://schemas.microsoft.com/office/powerpoint/2010/main" val="340888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sz="1200" baseline="0" dirty="0" smtClean="0">
                <a:latin typeface="Calibri" panose="020F0502020204030204" pitchFamily="34" charset="0"/>
              </a:rPr>
              <a:t>I think student’s did not engage mainly due to an uncertainty of what this intervention really entailed. For many of them it was also quite an emotional, even scary experience, one which they did not want to communicate on twitter. It did come out in the reflections.</a:t>
            </a: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14</a:t>
            </a:fld>
            <a:endParaRPr lang="en-ZA"/>
          </a:p>
        </p:txBody>
      </p:sp>
    </p:spTree>
    <p:extLst>
      <p:ext uri="{BB962C8B-B14F-4D97-AF65-F5344CB8AC3E}">
        <p14:creationId xmlns:p14="http://schemas.microsoft.com/office/powerpoint/2010/main" val="199942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2</a:t>
            </a:fld>
            <a:endParaRPr lang="en-ZA"/>
          </a:p>
        </p:txBody>
      </p:sp>
    </p:spTree>
    <p:extLst>
      <p:ext uri="{BB962C8B-B14F-4D97-AF65-F5344CB8AC3E}">
        <p14:creationId xmlns:p14="http://schemas.microsoft.com/office/powerpoint/2010/main" val="177978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3</a:t>
            </a:fld>
            <a:endParaRPr lang="en-ZA"/>
          </a:p>
        </p:txBody>
      </p:sp>
    </p:spTree>
    <p:extLst>
      <p:ext uri="{BB962C8B-B14F-4D97-AF65-F5344CB8AC3E}">
        <p14:creationId xmlns:p14="http://schemas.microsoft.com/office/powerpoint/2010/main" val="40281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4</a:t>
            </a:fld>
            <a:endParaRPr lang="en-ZA"/>
          </a:p>
        </p:txBody>
      </p:sp>
    </p:spTree>
    <p:extLst>
      <p:ext uri="{BB962C8B-B14F-4D97-AF65-F5344CB8AC3E}">
        <p14:creationId xmlns:p14="http://schemas.microsoft.com/office/powerpoint/2010/main" val="14030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Smit, Dirk J. “The Paradigm of Public Theology - Origins and Development.” Edited by Heinrich Bedford-</a:t>
            </a:r>
            <a:r>
              <a:rPr lang="en-US" dirty="0" err="1" smtClean="0">
                <a:effectLst/>
              </a:rPr>
              <a:t>Strohm</a:t>
            </a:r>
            <a:r>
              <a:rPr lang="en-US" dirty="0" smtClean="0">
                <a:effectLst/>
              </a:rPr>
              <a:t>, Florian </a:t>
            </a:r>
            <a:r>
              <a:rPr lang="en-US" dirty="0" err="1" smtClean="0">
                <a:effectLst/>
              </a:rPr>
              <a:t>Höhne</a:t>
            </a:r>
            <a:r>
              <a:rPr lang="en-US" dirty="0" smtClean="0">
                <a:effectLst/>
              </a:rPr>
              <a:t>, and Tobias </a:t>
            </a:r>
            <a:r>
              <a:rPr lang="en-US" dirty="0" err="1" smtClean="0">
                <a:effectLst/>
              </a:rPr>
              <a:t>Reitmeier</a:t>
            </a:r>
            <a:r>
              <a:rPr lang="en-US" dirty="0" smtClean="0">
                <a:effectLst/>
              </a:rPr>
              <a:t>. </a:t>
            </a:r>
            <a:r>
              <a:rPr lang="en-US" i="1" dirty="0" err="1" smtClean="0">
                <a:effectLst/>
              </a:rPr>
              <a:t>Contextuality</a:t>
            </a:r>
            <a:r>
              <a:rPr lang="en-US" i="1" dirty="0" smtClean="0">
                <a:effectLst/>
              </a:rPr>
              <a:t> and </a:t>
            </a:r>
            <a:r>
              <a:rPr lang="en-US" i="1" dirty="0" err="1" smtClean="0">
                <a:effectLst/>
              </a:rPr>
              <a:t>Intercontextuality</a:t>
            </a:r>
            <a:r>
              <a:rPr lang="en-US" i="1" dirty="0" smtClean="0">
                <a:effectLst/>
              </a:rPr>
              <a:t> in Public Theology</a:t>
            </a:r>
            <a:r>
              <a:rPr lang="en-US" dirty="0" smtClean="0">
                <a:effectLst/>
              </a:rPr>
              <a:t>, Theology in the Public Square, 2013, 11–23.</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Smit, D. J. “What Does ‘Public’ Mean? Questions with a View to Public Theology.” In </a:t>
            </a:r>
            <a:r>
              <a:rPr lang="en-US" i="1" dirty="0" smtClean="0">
                <a:effectLst/>
              </a:rPr>
              <a:t>Christian in Public Aims, Methodologies, and Issues in Public Theology</a:t>
            </a:r>
            <a:r>
              <a:rPr lang="en-US" dirty="0" smtClean="0">
                <a:effectLst/>
              </a:rPr>
              <a:t>, 1st ed., 11–47. SUN Press, 2007.</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Tracy, David. “The Analogical Imagination: Christian Theology and the Culture of Pluralism.” </a:t>
            </a:r>
            <a:r>
              <a:rPr lang="en-US" i="1" dirty="0" smtClean="0">
                <a:effectLst/>
              </a:rPr>
              <a:t>Religious Studies Review</a:t>
            </a:r>
            <a:r>
              <a:rPr lang="en-US" dirty="0" smtClean="0">
                <a:effectLst/>
              </a:rPr>
              <a:t> 7, no. 4 (1981): 281–332.</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Koopman, Nico. “Some Contours for Public Theology in South Africa.” </a:t>
            </a:r>
            <a:r>
              <a:rPr lang="en-US" i="1" dirty="0" smtClean="0">
                <a:effectLst/>
              </a:rPr>
              <a:t>International Journal of Practical Theology</a:t>
            </a:r>
            <a:r>
              <a:rPr lang="en-US" dirty="0" smtClean="0">
                <a:effectLst/>
              </a:rPr>
              <a:t> 14, no. 1 (2010): 123–138.</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5</a:t>
            </a:fld>
            <a:endParaRPr lang="en-ZA"/>
          </a:p>
        </p:txBody>
      </p:sp>
    </p:spTree>
    <p:extLst>
      <p:ext uri="{BB962C8B-B14F-4D97-AF65-F5344CB8AC3E}">
        <p14:creationId xmlns:p14="http://schemas.microsoft.com/office/powerpoint/2010/main" val="11189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Smit, Dirk J. “The Paradigm of Public Theology - Origins and Development.” Edited by Heinrich Bedford-</a:t>
            </a:r>
            <a:r>
              <a:rPr lang="en-US" dirty="0" err="1" smtClean="0">
                <a:effectLst/>
              </a:rPr>
              <a:t>Strohm</a:t>
            </a:r>
            <a:r>
              <a:rPr lang="en-US" dirty="0" smtClean="0">
                <a:effectLst/>
              </a:rPr>
              <a:t>, Florian </a:t>
            </a:r>
            <a:r>
              <a:rPr lang="en-US" dirty="0" err="1" smtClean="0">
                <a:effectLst/>
              </a:rPr>
              <a:t>Höhne</a:t>
            </a:r>
            <a:r>
              <a:rPr lang="en-US" dirty="0" smtClean="0">
                <a:effectLst/>
              </a:rPr>
              <a:t>, and Tobias </a:t>
            </a:r>
            <a:r>
              <a:rPr lang="en-US" dirty="0" err="1" smtClean="0">
                <a:effectLst/>
              </a:rPr>
              <a:t>Reitmeier</a:t>
            </a:r>
            <a:r>
              <a:rPr lang="en-US" dirty="0" smtClean="0">
                <a:effectLst/>
              </a:rPr>
              <a:t>. </a:t>
            </a:r>
            <a:r>
              <a:rPr lang="en-US" i="1" dirty="0" err="1" smtClean="0">
                <a:effectLst/>
              </a:rPr>
              <a:t>Contextuality</a:t>
            </a:r>
            <a:r>
              <a:rPr lang="en-US" i="1" dirty="0" smtClean="0">
                <a:effectLst/>
              </a:rPr>
              <a:t> and </a:t>
            </a:r>
            <a:r>
              <a:rPr lang="en-US" i="1" dirty="0" err="1" smtClean="0">
                <a:effectLst/>
              </a:rPr>
              <a:t>Intercontextuality</a:t>
            </a:r>
            <a:r>
              <a:rPr lang="en-US" i="1" dirty="0" smtClean="0">
                <a:effectLst/>
              </a:rPr>
              <a:t> in Public Theology</a:t>
            </a:r>
            <a:r>
              <a:rPr lang="en-US" dirty="0" smtClean="0">
                <a:effectLst/>
              </a:rPr>
              <a:t>, Theology in the Public Square, 2013, 11–23.</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Smit, D. J. “What Does ‘Public’ Mean? Questions with a View to Public Theology.” In </a:t>
            </a:r>
            <a:r>
              <a:rPr lang="en-US" i="1" dirty="0" smtClean="0">
                <a:effectLst/>
              </a:rPr>
              <a:t>Christian in Public Aims, Methodologies, and Issues in Public Theology</a:t>
            </a:r>
            <a:r>
              <a:rPr lang="en-US" dirty="0" smtClean="0">
                <a:effectLst/>
              </a:rPr>
              <a:t>, 1st ed., 11–47. SUN Press, 2007.</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Tracy, David. “The Analogical Imagination: Christian Theology and the Culture of Pluralism.” </a:t>
            </a:r>
            <a:r>
              <a:rPr lang="en-US" i="1" dirty="0" smtClean="0">
                <a:effectLst/>
              </a:rPr>
              <a:t>Religious Studies Review</a:t>
            </a:r>
            <a:r>
              <a:rPr lang="en-US" dirty="0" smtClean="0">
                <a:effectLst/>
              </a:rPr>
              <a:t> 7, no. 4 (1981): 281–332.</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US" dirty="0" smtClean="0">
                <a:effectLst/>
              </a:rPr>
              <a:t>Koopman, Nico. “Some Contours for Public Theology in South Africa.” </a:t>
            </a:r>
            <a:r>
              <a:rPr lang="en-US" i="1" dirty="0" smtClean="0">
                <a:effectLst/>
              </a:rPr>
              <a:t>International Journal of Practical Theology</a:t>
            </a:r>
            <a:r>
              <a:rPr lang="en-US" dirty="0" smtClean="0">
                <a:effectLst/>
              </a:rPr>
              <a:t> 14, no. 1 (2010): 123–138.</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i="0"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6</a:t>
            </a:fld>
            <a:endParaRPr lang="en-ZA"/>
          </a:p>
        </p:txBody>
      </p:sp>
    </p:spTree>
    <p:extLst>
      <p:ext uri="{BB962C8B-B14F-4D97-AF65-F5344CB8AC3E}">
        <p14:creationId xmlns:p14="http://schemas.microsoft.com/office/powerpoint/2010/main" val="317646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r>
              <a:rPr lang="en-ZA" dirty="0" smtClean="0"/>
              <a:t>The</a:t>
            </a:r>
            <a:r>
              <a:rPr lang="en-ZA" baseline="0" dirty="0" smtClean="0"/>
              <a:t> course is divided into three parts:</a:t>
            </a:r>
          </a:p>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baseline="0" dirty="0" smtClean="0"/>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baseline="0" dirty="0" smtClean="0"/>
              <a:t>An introduction to core concepts and theories related to theology and the publics of society.</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baseline="0" dirty="0" smtClean="0"/>
              <a:t>Engaging with different issues and concerns (ethical and moral dilemma’s) from the various publics.</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r>
              <a:rPr lang="en-ZA" baseline="0" dirty="0" smtClean="0"/>
              <a:t>Presenting examples of public theologies and public theologians and their work.</a:t>
            </a:r>
          </a:p>
          <a:p>
            <a:pPr marL="228600" marR="0" lvl="0" indent="-228600" algn="l" defTabSz="933450" rtl="0" eaLnBrk="0" fontAlgn="base" latinLnBrk="0" hangingPunct="0">
              <a:lnSpc>
                <a:spcPct val="100000"/>
              </a:lnSpc>
              <a:spcBef>
                <a:spcPct val="30000"/>
              </a:spcBef>
              <a:spcAft>
                <a:spcPct val="0"/>
              </a:spcAft>
              <a:buClrTx/>
              <a:buSzTx/>
              <a:buFontTx/>
              <a:buAutoNum type="arabicParenR"/>
              <a:tabLst/>
              <a:defRPr/>
            </a:pPr>
            <a:endParaRPr lang="en-ZA" baseline="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ZA" baseline="0" dirty="0" smtClean="0"/>
              <a:t>In order for learners to make the most of this course the first step is critical. If they don’t understand what public theology is, and why it matters, they may not be able to adequately engage for the rest of the course. Hence it is was important to design a learning experience that would expose them to the differences and complexities of the different publics of society, and then to expect them to engage their different learning faculties in order to complete the assessment for the course.</a:t>
            </a: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7</a:t>
            </a:fld>
            <a:endParaRPr lang="en-ZA"/>
          </a:p>
        </p:txBody>
      </p:sp>
    </p:spTree>
    <p:extLst>
      <p:ext uri="{BB962C8B-B14F-4D97-AF65-F5344CB8AC3E}">
        <p14:creationId xmlns:p14="http://schemas.microsoft.com/office/powerpoint/2010/main" val="159684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3450" rtl="0" eaLnBrk="0" fontAlgn="base" latinLnBrk="0" hangingPunct="0">
              <a:lnSpc>
                <a:spcPct val="100000"/>
              </a:lnSpc>
              <a:spcBef>
                <a:spcPct val="30000"/>
              </a:spcBef>
              <a:spcAft>
                <a:spcPct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8</a:t>
            </a:fld>
            <a:endParaRPr lang="en-ZA"/>
          </a:p>
        </p:txBody>
      </p:sp>
    </p:spTree>
    <p:extLst>
      <p:ext uri="{BB962C8B-B14F-4D97-AF65-F5344CB8AC3E}">
        <p14:creationId xmlns:p14="http://schemas.microsoft.com/office/powerpoint/2010/main" val="49538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ZA" dirty="0" smtClean="0"/>
              <a:t>“They argued that</a:t>
            </a:r>
            <a:r>
              <a:rPr lang="en-ZA" baseline="0" dirty="0" smtClean="0"/>
              <a:t> the adoption of authentic learning as a pedagogical model can help to better prepare students for professional practice.” </a:t>
            </a:r>
            <a:r>
              <a:rPr lang="en-ZA" b="1" baseline="0" dirty="0" smtClean="0"/>
              <a:t>Refer listeners to article</a:t>
            </a:r>
            <a:r>
              <a:rPr lang="en-ZA" baseline="0" dirty="0" smtClean="0"/>
              <a:t>. This echoes much of what the university’s Graduate Attributes address: helping students and eventual graduates to acquire the necessary skills to translate, critically apply and therefore substantially use their theoretical knowledge in the ‘real world’, the world outside the academic and theoretical bubble.</a:t>
            </a:r>
          </a:p>
          <a:p>
            <a:pPr marL="228600" indent="-228600">
              <a:buAutoNum type="arabicParenR"/>
            </a:pPr>
            <a:endParaRPr lang="en-ZA" baseline="0" dirty="0" smtClean="0"/>
          </a:p>
          <a:p>
            <a:pPr marL="228600" indent="-228600">
              <a:buAutoNum type="arabicParenR"/>
            </a:pPr>
            <a:r>
              <a:rPr lang="en-ZA" baseline="0" dirty="0" smtClean="0"/>
              <a:t>This pilgrimage and the corresponding reflections and assessments was an attempt to assist students in embedding their theological, academic knowledge in a broader society- but also, through the act of the physical pilgrimage, help them find a way to embody this knowledge and carry it where they and others are.</a:t>
            </a:r>
          </a:p>
          <a:p>
            <a:pPr marL="228600" indent="-228600">
              <a:buAutoNum type="arabicParenR"/>
            </a:pPr>
            <a:endParaRPr lang="en-ZA" baseline="0" dirty="0" smtClean="0"/>
          </a:p>
          <a:p>
            <a:pPr marL="228600" indent="-228600">
              <a:buAutoNum type="arabicParenR"/>
            </a:pPr>
            <a:endParaRPr lang="en-ZA" baseline="0" dirty="0" smtClean="0"/>
          </a:p>
          <a:p>
            <a:pPr marL="228600" indent="-228600">
              <a:buAutoNum type="arabicParenR"/>
            </a:pPr>
            <a:endParaRPr lang="en-ZA" baseline="0" dirty="0" smtClean="0"/>
          </a:p>
          <a:p>
            <a:pPr marL="228600" indent="-228600">
              <a:buAutoNum type="arabicParenR"/>
            </a:pPr>
            <a:endParaRPr lang="en-ZA" baseline="0" dirty="0" smtClean="0"/>
          </a:p>
          <a:p>
            <a:pPr marL="228600" indent="-228600">
              <a:buAutoNum type="arabicParenR"/>
            </a:pPr>
            <a:endParaRPr lang="en-ZA" dirty="0"/>
          </a:p>
        </p:txBody>
      </p:sp>
      <p:sp>
        <p:nvSpPr>
          <p:cNvPr id="4" name="Slide Number Placeholder 3"/>
          <p:cNvSpPr>
            <a:spLocks noGrp="1"/>
          </p:cNvSpPr>
          <p:nvPr>
            <p:ph type="sldNum" sz="quarter" idx="10"/>
          </p:nvPr>
        </p:nvSpPr>
        <p:spPr/>
        <p:txBody>
          <a:bodyPr/>
          <a:lstStyle/>
          <a:p>
            <a:pPr>
              <a:defRPr/>
            </a:pPr>
            <a:fld id="{476EC3DD-7B55-49EF-9B0C-C76C97EC942B}" type="slidenum">
              <a:rPr lang="en-ZA" smtClean="0"/>
              <a:pPr>
                <a:defRPr/>
              </a:pPr>
              <a:t>9</a:t>
            </a:fld>
            <a:endParaRPr lang="en-ZA"/>
          </a:p>
        </p:txBody>
      </p:sp>
    </p:spTree>
    <p:extLst>
      <p:ext uri="{BB962C8B-B14F-4D97-AF65-F5344CB8AC3E}">
        <p14:creationId xmlns:p14="http://schemas.microsoft.com/office/powerpoint/2010/main" val="4270345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1238250" y="5867400"/>
            <a:ext cx="6705600" cy="381000"/>
            <a:chOff x="780" y="3696"/>
            <a:chExt cx="4224" cy="240"/>
          </a:xfrm>
        </p:grpSpPr>
        <p:sp>
          <p:nvSpPr>
            <p:cNvPr id="5" name="Line 22"/>
            <p:cNvSpPr>
              <a:spLocks noChangeShapeType="1"/>
            </p:cNvSpPr>
            <p:nvPr/>
          </p:nvSpPr>
          <p:spPr bwMode="auto">
            <a:xfrm>
              <a:off x="780" y="3827"/>
              <a:ext cx="4224" cy="0"/>
            </a:xfrm>
            <a:prstGeom prst="line">
              <a:avLst/>
            </a:prstGeom>
            <a:noFill/>
            <a:ln w="12700" cap="sq">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 name="Rectangle 30"/>
            <p:cNvSpPr>
              <a:spLocks noChangeArrowheads="1"/>
            </p:cNvSpPr>
            <p:nvPr/>
          </p:nvSpPr>
          <p:spPr bwMode="auto">
            <a:xfrm>
              <a:off x="2688" y="3696"/>
              <a:ext cx="384" cy="240"/>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 name="Picture 21" descr="lea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350" y="5897563"/>
            <a:ext cx="49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5562600"/>
            <a:ext cx="977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5562600"/>
            <a:ext cx="942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7"/>
          <p:cNvSpPr txBox="1">
            <a:spLocks noChangeArrowheads="1"/>
          </p:cNvSpPr>
          <p:nvPr/>
        </p:nvSpPr>
        <p:spPr bwMode="auto">
          <a:xfrm>
            <a:off x="2889250" y="6242050"/>
            <a:ext cx="3367088"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ZA" sz="1000" b="1" dirty="0" err="1" smtClean="0">
                <a:solidFill>
                  <a:srgbClr val="8C969C"/>
                </a:solidFill>
                <a:latin typeface="Gill Sans MT" pitchFamily="34" charset="0"/>
                <a:cs typeface="Times New Roman" pitchFamily="18" charset="0"/>
              </a:rPr>
              <a:t>Fakulteit</a:t>
            </a:r>
            <a:r>
              <a:rPr lang="en-ZA" sz="1000" b="1" dirty="0" smtClean="0">
                <a:solidFill>
                  <a:srgbClr val="8C969C"/>
                </a:solidFill>
                <a:latin typeface="Gill Sans MT" pitchFamily="34" charset="0"/>
                <a:cs typeface="Times New Roman" pitchFamily="18" charset="0"/>
              </a:rPr>
              <a:t> </a:t>
            </a:r>
            <a:r>
              <a:rPr lang="en-ZA" sz="1000" b="1" dirty="0" err="1" smtClean="0">
                <a:solidFill>
                  <a:srgbClr val="8C969C"/>
                </a:solidFill>
                <a:latin typeface="Gill Sans MT" pitchFamily="34" charset="0"/>
                <a:cs typeface="Times New Roman" pitchFamily="18" charset="0"/>
              </a:rPr>
              <a:t>Geneeskunde</a:t>
            </a:r>
            <a:r>
              <a:rPr lang="en-ZA" sz="1000" b="1" dirty="0" smtClean="0">
                <a:solidFill>
                  <a:srgbClr val="8C969C"/>
                </a:solidFill>
                <a:latin typeface="Gill Sans MT" pitchFamily="34" charset="0"/>
                <a:cs typeface="Times New Roman" pitchFamily="18" charset="0"/>
              </a:rPr>
              <a:t> en </a:t>
            </a:r>
            <a:r>
              <a:rPr lang="en-ZA" sz="1000" b="1" dirty="0" err="1" smtClean="0">
                <a:solidFill>
                  <a:srgbClr val="8C969C"/>
                </a:solidFill>
                <a:latin typeface="Gill Sans MT" pitchFamily="34" charset="0"/>
                <a:cs typeface="Times New Roman" pitchFamily="18" charset="0"/>
              </a:rPr>
              <a:t>Gesondheidswetenskappe</a:t>
            </a:r>
            <a:r>
              <a:rPr lang="en-ZA" sz="1000" b="1" dirty="0" smtClean="0">
                <a:solidFill>
                  <a:srgbClr val="8C969C"/>
                </a:solidFill>
                <a:latin typeface="Gill Sans MT" pitchFamily="34" charset="0"/>
                <a:cs typeface="Times New Roman" pitchFamily="18" charset="0"/>
              </a:rPr>
              <a:t> </a:t>
            </a:r>
          </a:p>
          <a:p>
            <a:pPr algn="ctr" eaLnBrk="1" hangingPunct="1">
              <a:defRPr/>
            </a:pPr>
            <a:r>
              <a:rPr lang="en-ZA" sz="1000" b="1" dirty="0" smtClean="0">
                <a:solidFill>
                  <a:srgbClr val="8C969C"/>
                </a:solidFill>
                <a:latin typeface="Gill Sans MT" pitchFamily="34" charset="0"/>
                <a:cs typeface="Times New Roman" pitchFamily="18" charset="0"/>
                <a:sym typeface="Symbol" pitchFamily="18" charset="2"/>
              </a:rPr>
              <a:t></a:t>
            </a:r>
            <a:r>
              <a:rPr lang="en-ZA" sz="1000" b="1" dirty="0" smtClean="0">
                <a:solidFill>
                  <a:srgbClr val="8C969C"/>
                </a:solidFill>
                <a:latin typeface="Gill Sans MT" pitchFamily="34" charset="0"/>
                <a:cs typeface="Times New Roman" pitchFamily="18" charset="0"/>
              </a:rPr>
              <a:t> </a:t>
            </a:r>
          </a:p>
          <a:p>
            <a:pPr algn="ctr" eaLnBrk="1" hangingPunct="1">
              <a:defRPr/>
            </a:pPr>
            <a:r>
              <a:rPr lang="en-ZA" sz="1000" b="1" dirty="0" smtClean="0">
                <a:solidFill>
                  <a:srgbClr val="8C969C"/>
                </a:solidFill>
                <a:latin typeface="Gill Sans MT" pitchFamily="34" charset="0"/>
                <a:cs typeface="Times New Roman" pitchFamily="18" charset="0"/>
              </a:rPr>
              <a:t>Faculty of Medicine and Health Sciences </a:t>
            </a:r>
            <a:r>
              <a:rPr lang="en-ZA" sz="1000" dirty="0" smtClean="0"/>
              <a:t> </a:t>
            </a:r>
          </a:p>
        </p:txBody>
      </p:sp>
      <p:pic>
        <p:nvPicPr>
          <p:cNvPr id="11" name="Picture 29" descr="US_Stacked RGB 300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2400"/>
            <a:ext cx="3810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sz="quarter"/>
          </p:nvPr>
        </p:nvSpPr>
        <p:spPr>
          <a:xfrm>
            <a:off x="1143000" y="2133600"/>
            <a:ext cx="6858000" cy="609600"/>
          </a:xfrm>
        </p:spPr>
        <p:txBody>
          <a:bodyPr anchor="t"/>
          <a:lstStyle>
            <a:lvl1pPr algn="ctr">
              <a:lnSpc>
                <a:spcPct val="130000"/>
              </a:lnSpc>
              <a:defRPr b="1">
                <a:solidFill>
                  <a:schemeClr val="bg2"/>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sz="quarter" idx="1"/>
          </p:nvPr>
        </p:nvSpPr>
        <p:spPr>
          <a:xfrm>
            <a:off x="1196975" y="4191000"/>
            <a:ext cx="6750050" cy="1752600"/>
          </a:xfrm>
        </p:spPr>
        <p:txBody>
          <a:bodyPr/>
          <a:lstStyle>
            <a:lvl1pPr marL="0" indent="0" algn="ctr">
              <a:buFontTx/>
              <a:buNone/>
              <a:defRPr/>
            </a:lvl1pPr>
          </a:lstStyle>
          <a:p>
            <a:pPr lvl="0"/>
            <a:r>
              <a:rPr lang="en-US" noProof="0" smtClean="0"/>
              <a:t>Click to edit Master subtitle style</a:t>
            </a:r>
            <a:endParaRPr lang="en-ZA" noProof="0" dirty="0" smtClean="0"/>
          </a:p>
        </p:txBody>
      </p:sp>
    </p:spTree>
    <p:extLst>
      <p:ext uri="{BB962C8B-B14F-4D97-AF65-F5344CB8AC3E}">
        <p14:creationId xmlns:p14="http://schemas.microsoft.com/office/powerpoint/2010/main" val="28412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7"/>
          <p:cNvSpPr>
            <a:spLocks noGrp="1" noChangeArrowheads="1"/>
          </p:cNvSpPr>
          <p:nvPr>
            <p:ph type="sldNum" sz="quarter" idx="10"/>
          </p:nvPr>
        </p:nvSpPr>
        <p:spPr>
          <a:ln/>
        </p:spPr>
        <p:txBody>
          <a:bodyPr/>
          <a:lstStyle>
            <a:lvl1pPr>
              <a:defRPr/>
            </a:lvl1pPr>
          </a:lstStyle>
          <a:p>
            <a:pPr>
              <a:defRPr/>
            </a:pPr>
            <a:fld id="{8F64B101-2345-4AE0-98F6-59CD5EFDE901}" type="slidenum">
              <a:rPr lang="en-ZA"/>
              <a:pPr>
                <a:defRPr/>
              </a:pPr>
              <a:t>‹#›</a:t>
            </a:fld>
            <a:endParaRPr lang="en-ZA"/>
          </a:p>
        </p:txBody>
      </p:sp>
    </p:spTree>
    <p:extLst>
      <p:ext uri="{BB962C8B-B14F-4D97-AF65-F5344CB8AC3E}">
        <p14:creationId xmlns:p14="http://schemas.microsoft.com/office/powerpoint/2010/main" val="61483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457200"/>
            <a:ext cx="1695450" cy="56388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371600" y="457200"/>
            <a:ext cx="4933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7"/>
          <p:cNvSpPr>
            <a:spLocks noGrp="1" noChangeArrowheads="1"/>
          </p:cNvSpPr>
          <p:nvPr>
            <p:ph type="sldNum" sz="quarter" idx="10"/>
          </p:nvPr>
        </p:nvSpPr>
        <p:spPr>
          <a:ln/>
        </p:spPr>
        <p:txBody>
          <a:bodyPr/>
          <a:lstStyle>
            <a:lvl1pPr>
              <a:defRPr/>
            </a:lvl1pPr>
          </a:lstStyle>
          <a:p>
            <a:pPr>
              <a:defRPr/>
            </a:pPr>
            <a:fld id="{288E528B-EF4A-4E54-BA8A-70A8F193C116}" type="slidenum">
              <a:rPr lang="en-ZA"/>
              <a:pPr>
                <a:defRPr/>
              </a:pPr>
              <a:t>‹#›</a:t>
            </a:fld>
            <a:endParaRPr lang="en-ZA"/>
          </a:p>
        </p:txBody>
      </p:sp>
    </p:spTree>
    <p:extLst>
      <p:ext uri="{BB962C8B-B14F-4D97-AF65-F5344CB8AC3E}">
        <p14:creationId xmlns:p14="http://schemas.microsoft.com/office/powerpoint/2010/main" val="84751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705600" cy="457200"/>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371600" y="1295400"/>
            <a:ext cx="6781800" cy="4800600"/>
          </a:xfrm>
        </p:spPr>
        <p:txBody>
          <a:bodyPr/>
          <a:lstStyle/>
          <a:p>
            <a:pPr lvl="0"/>
            <a:r>
              <a:rPr lang="en-US" noProof="0" smtClean="0"/>
              <a:t>Click icon to add chart</a:t>
            </a:r>
            <a:endParaRPr lang="en-ZA" noProof="0" smtClean="0"/>
          </a:p>
        </p:txBody>
      </p:sp>
      <p:sp>
        <p:nvSpPr>
          <p:cNvPr id="4" name="Rectangle 17"/>
          <p:cNvSpPr>
            <a:spLocks noGrp="1" noChangeArrowheads="1"/>
          </p:cNvSpPr>
          <p:nvPr>
            <p:ph type="sldNum" sz="quarter" idx="10"/>
          </p:nvPr>
        </p:nvSpPr>
        <p:spPr>
          <a:ln/>
        </p:spPr>
        <p:txBody>
          <a:bodyPr/>
          <a:lstStyle>
            <a:lvl1pPr>
              <a:defRPr/>
            </a:lvl1pPr>
          </a:lstStyle>
          <a:p>
            <a:pPr>
              <a:defRPr/>
            </a:pPr>
            <a:fld id="{731EEFFC-12B6-40BE-9363-E724251C99E7}" type="slidenum">
              <a:rPr lang="en-ZA"/>
              <a:pPr>
                <a:defRPr/>
              </a:pPr>
              <a:t>‹#›</a:t>
            </a:fld>
            <a:endParaRPr lang="en-ZA"/>
          </a:p>
        </p:txBody>
      </p:sp>
    </p:spTree>
    <p:extLst>
      <p:ext uri="{BB962C8B-B14F-4D97-AF65-F5344CB8AC3E}">
        <p14:creationId xmlns:p14="http://schemas.microsoft.com/office/powerpoint/2010/main" val="109566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705600" cy="457200"/>
          </a:xfrm>
        </p:spPr>
        <p:txBody>
          <a:bodyPr/>
          <a:lstStyle/>
          <a:p>
            <a:r>
              <a:rPr lang="en-US" smtClean="0"/>
              <a:t>Click to edit Master title style</a:t>
            </a:r>
            <a:endParaRPr lang="en-ZA"/>
          </a:p>
        </p:txBody>
      </p:sp>
      <p:sp>
        <p:nvSpPr>
          <p:cNvPr id="3" name="Rectangle 17"/>
          <p:cNvSpPr>
            <a:spLocks noGrp="1" noChangeArrowheads="1"/>
          </p:cNvSpPr>
          <p:nvPr>
            <p:ph type="sldNum" sz="quarter" idx="10"/>
          </p:nvPr>
        </p:nvSpPr>
        <p:spPr>
          <a:ln/>
        </p:spPr>
        <p:txBody>
          <a:bodyPr/>
          <a:lstStyle>
            <a:lvl1pPr>
              <a:defRPr/>
            </a:lvl1pPr>
          </a:lstStyle>
          <a:p>
            <a:pPr>
              <a:defRPr/>
            </a:pPr>
            <a:fld id="{AF6D5ADD-D737-4F51-819B-7073D4F7F99C}" type="slidenum">
              <a:rPr lang="en-ZA"/>
              <a:pPr>
                <a:defRPr/>
              </a:pPr>
              <a:t>‹#›</a:t>
            </a:fld>
            <a:endParaRPr lang="en-ZA"/>
          </a:p>
        </p:txBody>
      </p:sp>
    </p:spTree>
    <p:extLst>
      <p:ext uri="{BB962C8B-B14F-4D97-AF65-F5344CB8AC3E}">
        <p14:creationId xmlns:p14="http://schemas.microsoft.com/office/powerpoint/2010/main" val="48030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7"/>
          <p:cNvSpPr>
            <a:spLocks noGrp="1" noChangeArrowheads="1"/>
          </p:cNvSpPr>
          <p:nvPr>
            <p:ph type="sldNum" sz="quarter" idx="10"/>
          </p:nvPr>
        </p:nvSpPr>
        <p:spPr>
          <a:ln/>
        </p:spPr>
        <p:txBody>
          <a:bodyPr/>
          <a:lstStyle>
            <a:lvl1pPr>
              <a:defRPr/>
            </a:lvl1pPr>
          </a:lstStyle>
          <a:p>
            <a:pPr>
              <a:defRPr/>
            </a:pPr>
            <a:fld id="{FF87F5B0-DF70-45B5-9E89-494DB4B953B3}" type="slidenum">
              <a:rPr lang="en-ZA"/>
              <a:pPr>
                <a:defRPr/>
              </a:pPr>
              <a:t>‹#›</a:t>
            </a:fld>
            <a:endParaRPr lang="en-ZA"/>
          </a:p>
        </p:txBody>
      </p:sp>
    </p:spTree>
    <p:extLst>
      <p:ext uri="{BB962C8B-B14F-4D97-AF65-F5344CB8AC3E}">
        <p14:creationId xmlns:p14="http://schemas.microsoft.com/office/powerpoint/2010/main" val="384269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7C6F21B1-C500-414D-ADC5-41EF80586CB9}" type="slidenum">
              <a:rPr lang="en-ZA"/>
              <a:pPr>
                <a:defRPr/>
              </a:pPr>
              <a:t>‹#›</a:t>
            </a:fld>
            <a:endParaRPr lang="en-ZA"/>
          </a:p>
        </p:txBody>
      </p:sp>
    </p:spTree>
    <p:extLst>
      <p:ext uri="{BB962C8B-B14F-4D97-AF65-F5344CB8AC3E}">
        <p14:creationId xmlns:p14="http://schemas.microsoft.com/office/powerpoint/2010/main" val="3261501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371600" y="1295400"/>
            <a:ext cx="3314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38700" y="1295400"/>
            <a:ext cx="3314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7"/>
          <p:cNvSpPr>
            <a:spLocks noGrp="1" noChangeArrowheads="1"/>
          </p:cNvSpPr>
          <p:nvPr>
            <p:ph type="sldNum" sz="quarter" idx="10"/>
          </p:nvPr>
        </p:nvSpPr>
        <p:spPr>
          <a:ln/>
        </p:spPr>
        <p:txBody>
          <a:bodyPr/>
          <a:lstStyle>
            <a:lvl1pPr>
              <a:defRPr/>
            </a:lvl1pPr>
          </a:lstStyle>
          <a:p>
            <a:pPr>
              <a:defRPr/>
            </a:pPr>
            <a:fld id="{8ECB7A51-8C25-489F-8B1E-BCDDC7EA0579}" type="slidenum">
              <a:rPr lang="en-ZA"/>
              <a:pPr>
                <a:defRPr/>
              </a:pPr>
              <a:t>‹#›</a:t>
            </a:fld>
            <a:endParaRPr lang="en-ZA"/>
          </a:p>
        </p:txBody>
      </p:sp>
    </p:spTree>
    <p:extLst>
      <p:ext uri="{BB962C8B-B14F-4D97-AF65-F5344CB8AC3E}">
        <p14:creationId xmlns:p14="http://schemas.microsoft.com/office/powerpoint/2010/main" val="159557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17"/>
          <p:cNvSpPr>
            <a:spLocks noGrp="1" noChangeArrowheads="1"/>
          </p:cNvSpPr>
          <p:nvPr>
            <p:ph type="sldNum" sz="quarter" idx="10"/>
          </p:nvPr>
        </p:nvSpPr>
        <p:spPr>
          <a:ln/>
        </p:spPr>
        <p:txBody>
          <a:bodyPr/>
          <a:lstStyle>
            <a:lvl1pPr>
              <a:defRPr/>
            </a:lvl1pPr>
          </a:lstStyle>
          <a:p>
            <a:pPr>
              <a:defRPr/>
            </a:pPr>
            <a:fld id="{F19B02F8-EFB3-4A33-8FCB-9C31BB036B4E}" type="slidenum">
              <a:rPr lang="en-ZA"/>
              <a:pPr>
                <a:defRPr/>
              </a:pPr>
              <a:t>‹#›</a:t>
            </a:fld>
            <a:endParaRPr lang="en-ZA"/>
          </a:p>
        </p:txBody>
      </p:sp>
    </p:spTree>
    <p:extLst>
      <p:ext uri="{BB962C8B-B14F-4D97-AF65-F5344CB8AC3E}">
        <p14:creationId xmlns:p14="http://schemas.microsoft.com/office/powerpoint/2010/main" val="272275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17"/>
          <p:cNvSpPr>
            <a:spLocks noGrp="1" noChangeArrowheads="1"/>
          </p:cNvSpPr>
          <p:nvPr>
            <p:ph type="sldNum" sz="quarter" idx="10"/>
          </p:nvPr>
        </p:nvSpPr>
        <p:spPr>
          <a:ln/>
        </p:spPr>
        <p:txBody>
          <a:bodyPr/>
          <a:lstStyle>
            <a:lvl1pPr>
              <a:defRPr/>
            </a:lvl1pPr>
          </a:lstStyle>
          <a:p>
            <a:pPr>
              <a:defRPr/>
            </a:pPr>
            <a:fld id="{593FFA5D-7A69-4F99-A323-F3096EE2202B}" type="slidenum">
              <a:rPr lang="en-ZA"/>
              <a:pPr>
                <a:defRPr/>
              </a:pPr>
              <a:t>‹#›</a:t>
            </a:fld>
            <a:endParaRPr lang="en-ZA"/>
          </a:p>
        </p:txBody>
      </p:sp>
    </p:spTree>
    <p:extLst>
      <p:ext uri="{BB962C8B-B14F-4D97-AF65-F5344CB8AC3E}">
        <p14:creationId xmlns:p14="http://schemas.microsoft.com/office/powerpoint/2010/main" val="4683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2B350FD6-EB46-4260-9B46-235B82311A72}" type="slidenum">
              <a:rPr lang="en-ZA"/>
              <a:pPr>
                <a:defRPr/>
              </a:pPr>
              <a:t>‹#›</a:t>
            </a:fld>
            <a:endParaRPr lang="en-ZA"/>
          </a:p>
        </p:txBody>
      </p:sp>
    </p:spTree>
    <p:extLst>
      <p:ext uri="{BB962C8B-B14F-4D97-AF65-F5344CB8AC3E}">
        <p14:creationId xmlns:p14="http://schemas.microsoft.com/office/powerpoint/2010/main" val="931150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FE3AEDA4-CB36-4CC4-8D99-04780D7AE75A}" type="slidenum">
              <a:rPr lang="en-ZA"/>
              <a:pPr>
                <a:defRPr/>
              </a:pPr>
              <a:t>‹#›</a:t>
            </a:fld>
            <a:endParaRPr lang="en-ZA"/>
          </a:p>
        </p:txBody>
      </p:sp>
    </p:spTree>
    <p:extLst>
      <p:ext uri="{BB962C8B-B14F-4D97-AF65-F5344CB8AC3E}">
        <p14:creationId xmlns:p14="http://schemas.microsoft.com/office/powerpoint/2010/main" val="28338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09BF2992-EF9A-4BD7-91F5-83ED0ADA8E29}" type="slidenum">
              <a:rPr lang="en-ZA"/>
              <a:pPr>
                <a:defRPr/>
              </a:pPr>
              <a:t>‹#›</a:t>
            </a:fld>
            <a:endParaRPr lang="en-ZA"/>
          </a:p>
        </p:txBody>
      </p:sp>
    </p:spTree>
    <p:extLst>
      <p:ext uri="{BB962C8B-B14F-4D97-AF65-F5344CB8AC3E}">
        <p14:creationId xmlns:p14="http://schemas.microsoft.com/office/powerpoint/2010/main" val="37996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304800" y="762000"/>
            <a:ext cx="8610600" cy="415925"/>
            <a:chOff x="192" y="480"/>
            <a:chExt cx="5424" cy="262"/>
          </a:xfrm>
        </p:grpSpPr>
        <p:pic>
          <p:nvPicPr>
            <p:cNvPr id="1031" name="Picture 11" descr="lea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 y="480"/>
              <a:ext cx="38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192" y="611"/>
              <a:ext cx="4944" cy="0"/>
            </a:xfrm>
            <a:prstGeom prst="line">
              <a:avLst/>
            </a:prstGeom>
            <a:noFill/>
            <a:ln w="12700" cap="sq">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1027" name="Rectangle 3"/>
          <p:cNvSpPr>
            <a:spLocks noGrp="1" noChangeArrowheads="1"/>
          </p:cNvSpPr>
          <p:nvPr>
            <p:ph type="title"/>
          </p:nvPr>
        </p:nvSpPr>
        <p:spPr bwMode="auto">
          <a:xfrm>
            <a:off x="1371600" y="4572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ZA" smtClean="0"/>
          </a:p>
        </p:txBody>
      </p:sp>
      <p:sp>
        <p:nvSpPr>
          <p:cNvPr id="1028" name="Rectangle 4"/>
          <p:cNvSpPr>
            <a:spLocks noGrp="1" noChangeArrowheads="1"/>
          </p:cNvSpPr>
          <p:nvPr>
            <p:ph type="body" idx="1"/>
          </p:nvPr>
        </p:nvSpPr>
        <p:spPr bwMode="auto">
          <a:xfrm>
            <a:off x="1371600" y="1295400"/>
            <a:ext cx="6781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pic>
        <p:nvPicPr>
          <p:cNvPr id="1029" name="Picture 16" descr="US_Horizontal RGB 300dpi"/>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r="86792"/>
          <a:stretch>
            <a:fillRect/>
          </a:stretch>
        </p:blipFill>
        <p:spPr bwMode="auto">
          <a:xfrm>
            <a:off x="457200" y="284163"/>
            <a:ext cx="5334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p:cNvSpPr>
            <a:spLocks noGrp="1" noChangeArrowheads="1"/>
          </p:cNvSpPr>
          <p:nvPr>
            <p:ph type="sldNum" sz="quarter" idx="4"/>
          </p:nvPr>
        </p:nvSpPr>
        <p:spPr bwMode="auto">
          <a:xfrm>
            <a:off x="4572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242D6947-B018-45AE-ABA3-677228F04ECE}"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0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Gill Sans MT" pitchFamily="34" charset="0"/>
        </a:defRPr>
      </a:lvl2pPr>
      <a:lvl3pPr algn="l" rtl="0" eaLnBrk="1" fontAlgn="base" hangingPunct="1">
        <a:spcBef>
          <a:spcPct val="0"/>
        </a:spcBef>
        <a:spcAft>
          <a:spcPct val="0"/>
        </a:spcAft>
        <a:defRPr sz="2000">
          <a:solidFill>
            <a:schemeClr val="tx1"/>
          </a:solidFill>
          <a:latin typeface="Gill Sans MT" pitchFamily="34" charset="0"/>
        </a:defRPr>
      </a:lvl3pPr>
      <a:lvl4pPr algn="l" rtl="0" eaLnBrk="1" fontAlgn="base" hangingPunct="1">
        <a:spcBef>
          <a:spcPct val="0"/>
        </a:spcBef>
        <a:spcAft>
          <a:spcPct val="0"/>
        </a:spcAft>
        <a:defRPr sz="2000">
          <a:solidFill>
            <a:schemeClr val="tx1"/>
          </a:solidFill>
          <a:latin typeface="Gill Sans MT" pitchFamily="34" charset="0"/>
        </a:defRPr>
      </a:lvl4pPr>
      <a:lvl5pPr algn="l" rtl="0" eaLnBrk="1" fontAlgn="base" hangingPunct="1">
        <a:spcBef>
          <a:spcPct val="0"/>
        </a:spcBef>
        <a:spcAft>
          <a:spcPct val="0"/>
        </a:spcAft>
        <a:defRPr sz="2000">
          <a:solidFill>
            <a:schemeClr val="tx1"/>
          </a:solidFill>
          <a:latin typeface="Gill Sans MT" pitchFamily="34" charset="0"/>
        </a:defRPr>
      </a:lvl5pPr>
      <a:lvl6pPr marL="457200" algn="l" rtl="0" eaLnBrk="1" fontAlgn="base" hangingPunct="1">
        <a:spcBef>
          <a:spcPct val="0"/>
        </a:spcBef>
        <a:spcAft>
          <a:spcPct val="0"/>
        </a:spcAft>
        <a:defRPr sz="2000">
          <a:solidFill>
            <a:schemeClr val="tx1"/>
          </a:solidFill>
          <a:latin typeface="Gill Sans MT" pitchFamily="34" charset="0"/>
        </a:defRPr>
      </a:lvl6pPr>
      <a:lvl7pPr marL="914400" algn="l" rtl="0" eaLnBrk="1" fontAlgn="base" hangingPunct="1">
        <a:spcBef>
          <a:spcPct val="0"/>
        </a:spcBef>
        <a:spcAft>
          <a:spcPct val="0"/>
        </a:spcAft>
        <a:defRPr sz="2000">
          <a:solidFill>
            <a:schemeClr val="tx1"/>
          </a:solidFill>
          <a:latin typeface="Gill Sans MT" pitchFamily="34" charset="0"/>
        </a:defRPr>
      </a:lvl7pPr>
      <a:lvl8pPr marL="1371600" algn="l" rtl="0" eaLnBrk="1" fontAlgn="base" hangingPunct="1">
        <a:spcBef>
          <a:spcPct val="0"/>
        </a:spcBef>
        <a:spcAft>
          <a:spcPct val="0"/>
        </a:spcAft>
        <a:defRPr sz="2000">
          <a:solidFill>
            <a:schemeClr val="tx1"/>
          </a:solidFill>
          <a:latin typeface="Gill Sans MT" pitchFamily="34" charset="0"/>
        </a:defRPr>
      </a:lvl8pPr>
      <a:lvl9pPr marL="1828800" algn="l" rtl="0" eaLnBrk="1" fontAlgn="base" hangingPunct="1">
        <a:spcBef>
          <a:spcPct val="0"/>
        </a:spcBef>
        <a:spcAft>
          <a:spcPct val="0"/>
        </a:spcAft>
        <a:defRPr sz="2000">
          <a:solidFill>
            <a:schemeClr val="tx1"/>
          </a:solidFill>
          <a:latin typeface="Gill Sans MT" pitchFamily="34" charset="0"/>
        </a:defRPr>
      </a:lvl9pPr>
    </p:titleStyle>
    <p:bodyStyle>
      <a:lvl1pPr marL="342900" indent="-342900" algn="l" rtl="0" eaLnBrk="1" fontAlgn="base" hangingPunct="1">
        <a:spcBef>
          <a:spcPct val="20000"/>
        </a:spcBef>
        <a:spcAft>
          <a:spcPct val="0"/>
        </a:spcAft>
        <a:buClr>
          <a:schemeClr val="bg2"/>
        </a:buClr>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1200">
          <a:solidFill>
            <a:schemeClr val="tx1"/>
          </a:solidFill>
          <a:latin typeface="+mn-lt"/>
        </a:defRPr>
      </a:lvl2pPr>
      <a:lvl3pPr marL="1143000" indent="-228600" algn="l" rtl="0" eaLnBrk="1" fontAlgn="base" hangingPunct="1">
        <a:spcBef>
          <a:spcPct val="20000"/>
        </a:spcBef>
        <a:spcAft>
          <a:spcPct val="0"/>
        </a:spcAft>
        <a:buClr>
          <a:schemeClr val="bg2"/>
        </a:buClr>
        <a:buChar char="•"/>
        <a:defRPr sz="1000">
          <a:solidFill>
            <a:schemeClr val="tx1"/>
          </a:solidFill>
          <a:latin typeface="+mn-lt"/>
        </a:defRPr>
      </a:lvl3pPr>
      <a:lvl4pPr marL="1600200" indent="-228600" algn="l" rtl="0" eaLnBrk="1" fontAlgn="base" hangingPunct="1">
        <a:spcBef>
          <a:spcPct val="20000"/>
        </a:spcBef>
        <a:spcAft>
          <a:spcPct val="0"/>
        </a:spcAft>
        <a:buClr>
          <a:schemeClr val="bg2"/>
        </a:buClr>
        <a:buChar char="•"/>
        <a:defRPr sz="900">
          <a:solidFill>
            <a:schemeClr val="tx1"/>
          </a:solidFill>
          <a:latin typeface="+mn-lt"/>
        </a:defRPr>
      </a:lvl4pPr>
      <a:lvl5pPr marL="2057400" indent="-228600" algn="l" rtl="0" eaLnBrk="1" fontAlgn="base" hangingPunct="1">
        <a:spcBef>
          <a:spcPct val="20000"/>
        </a:spcBef>
        <a:spcAft>
          <a:spcPct val="0"/>
        </a:spcAft>
        <a:buClr>
          <a:schemeClr val="bg2"/>
        </a:buClr>
        <a:buChar char="•"/>
        <a:defRPr sz="900">
          <a:solidFill>
            <a:schemeClr val="tx1"/>
          </a:solidFill>
          <a:latin typeface="+mn-lt"/>
        </a:defRPr>
      </a:lvl5pPr>
      <a:lvl6pPr marL="2514600" indent="-228600" algn="l" rtl="0" eaLnBrk="1" fontAlgn="base" hangingPunct="1">
        <a:spcBef>
          <a:spcPct val="20000"/>
        </a:spcBef>
        <a:spcAft>
          <a:spcPct val="0"/>
        </a:spcAft>
        <a:buClr>
          <a:schemeClr val="bg2"/>
        </a:buClr>
        <a:buChar char="•"/>
        <a:defRPr sz="900">
          <a:solidFill>
            <a:schemeClr val="tx1"/>
          </a:solidFill>
          <a:latin typeface="+mn-lt"/>
        </a:defRPr>
      </a:lvl6pPr>
      <a:lvl7pPr marL="2971800" indent="-228600" algn="l" rtl="0" eaLnBrk="1" fontAlgn="base" hangingPunct="1">
        <a:spcBef>
          <a:spcPct val="20000"/>
        </a:spcBef>
        <a:spcAft>
          <a:spcPct val="0"/>
        </a:spcAft>
        <a:buClr>
          <a:schemeClr val="bg2"/>
        </a:buClr>
        <a:buChar char="•"/>
        <a:defRPr sz="900">
          <a:solidFill>
            <a:schemeClr val="tx1"/>
          </a:solidFill>
          <a:latin typeface="+mn-lt"/>
        </a:defRPr>
      </a:lvl7pPr>
      <a:lvl8pPr marL="3429000" indent="-228600" algn="l" rtl="0" eaLnBrk="1" fontAlgn="base" hangingPunct="1">
        <a:spcBef>
          <a:spcPct val="20000"/>
        </a:spcBef>
        <a:spcAft>
          <a:spcPct val="0"/>
        </a:spcAft>
        <a:buClr>
          <a:schemeClr val="bg2"/>
        </a:buClr>
        <a:buChar char="•"/>
        <a:defRPr sz="900">
          <a:solidFill>
            <a:schemeClr val="tx1"/>
          </a:solidFill>
          <a:latin typeface="+mn-lt"/>
        </a:defRPr>
      </a:lvl8pPr>
      <a:lvl9pPr marL="3886200" indent="-228600" algn="l" rtl="0" eaLnBrk="1" fontAlgn="base" hangingPunct="1">
        <a:spcBef>
          <a:spcPct val="20000"/>
        </a:spcBef>
        <a:spcAft>
          <a:spcPct val="0"/>
        </a:spcAft>
        <a:buClr>
          <a:schemeClr val="bg2"/>
        </a:buClr>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922" y="1576954"/>
            <a:ext cx="3060180" cy="2304000"/>
          </a:xfrm>
          <a:prstGeom prst="rect">
            <a:avLst/>
          </a:prstGeom>
        </p:spPr>
      </p:pic>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1</a:t>
            </a:fld>
            <a:endParaRPr lang="en-ZA"/>
          </a:p>
        </p:txBody>
      </p:sp>
      <p:sp>
        <p:nvSpPr>
          <p:cNvPr id="13" name="TextBox 12"/>
          <p:cNvSpPr txBox="1"/>
          <p:nvPr/>
        </p:nvSpPr>
        <p:spPr>
          <a:xfrm>
            <a:off x="611560" y="3933054"/>
            <a:ext cx="7787208" cy="2000548"/>
          </a:xfrm>
          <a:prstGeom prst="rect">
            <a:avLst/>
          </a:prstGeom>
          <a:noFill/>
        </p:spPr>
        <p:txBody>
          <a:bodyPr wrap="square" rtlCol="0">
            <a:spAutoFit/>
          </a:bodyPr>
          <a:lstStyle/>
          <a:p>
            <a:pPr algn="just"/>
            <a:r>
              <a:rPr lang="en-ZA" sz="2000" dirty="0" smtClean="0">
                <a:latin typeface="Calibri" panose="020F0502020204030204" pitchFamily="34" charset="0"/>
              </a:rPr>
              <a:t>“As </a:t>
            </a:r>
            <a:r>
              <a:rPr lang="en-ZA" sz="2000" dirty="0">
                <a:latin typeface="Calibri" panose="020F0502020204030204" pitchFamily="34" charset="0"/>
              </a:rPr>
              <a:t>individuals and in congregations, we are in </a:t>
            </a:r>
            <a:r>
              <a:rPr lang="en-ZA" sz="2000" dirty="0" smtClean="0">
                <a:latin typeface="Calibri" panose="020F0502020204030204" pitchFamily="34" charset="0"/>
              </a:rPr>
              <a:t>positions to </a:t>
            </a:r>
            <a:r>
              <a:rPr lang="en-ZA" sz="2000" dirty="0">
                <a:latin typeface="Calibri" panose="020F0502020204030204" pitchFamily="34" charset="0"/>
              </a:rPr>
              <a:t>practise this spirituality and to study our </a:t>
            </a:r>
            <a:r>
              <a:rPr lang="en-ZA" sz="2000" dirty="0" smtClean="0">
                <a:latin typeface="Calibri" panose="020F0502020204030204" pitchFamily="34" charset="0"/>
              </a:rPr>
              <a:t>immediate contexts </a:t>
            </a:r>
            <a:r>
              <a:rPr lang="en-ZA" sz="2000" dirty="0">
                <a:latin typeface="Calibri" panose="020F0502020204030204" pitchFamily="34" charset="0"/>
              </a:rPr>
              <a:t>to discern where and how best </a:t>
            </a:r>
            <a:r>
              <a:rPr lang="en-ZA" sz="2000" dirty="0" smtClean="0">
                <a:latin typeface="Calibri" panose="020F0502020204030204" pitchFamily="34" charset="0"/>
              </a:rPr>
              <a:t>to engage </a:t>
            </a:r>
            <a:r>
              <a:rPr lang="en-ZA" sz="2000" dirty="0">
                <a:latin typeface="Calibri" panose="020F0502020204030204" pitchFamily="34" charset="0"/>
              </a:rPr>
              <a:t>its deepest or most pressing needs. We </a:t>
            </a:r>
            <a:r>
              <a:rPr lang="en-ZA" sz="2000" dirty="0" smtClean="0">
                <a:latin typeface="Calibri" panose="020F0502020204030204" pitchFamily="34" charset="0"/>
              </a:rPr>
              <a:t>look around </a:t>
            </a:r>
            <a:r>
              <a:rPr lang="en-ZA" sz="2000" dirty="0">
                <a:latin typeface="Calibri" panose="020F0502020204030204" pitchFamily="34" charset="0"/>
              </a:rPr>
              <a:t>us, and what do we see? Where is the </a:t>
            </a:r>
            <a:r>
              <a:rPr lang="en-ZA" sz="2000" dirty="0" smtClean="0">
                <a:latin typeface="Calibri" panose="020F0502020204030204" pitchFamily="34" charset="0"/>
              </a:rPr>
              <a:t>human need </a:t>
            </a:r>
            <a:r>
              <a:rPr lang="en-ZA" sz="2000" dirty="0">
                <a:latin typeface="Calibri" panose="020F0502020204030204" pitchFamily="34" charset="0"/>
              </a:rPr>
              <a:t>that calls for our attention, engagement, </a:t>
            </a:r>
            <a:r>
              <a:rPr lang="en-ZA" sz="2000" dirty="0" smtClean="0">
                <a:latin typeface="Calibri" panose="020F0502020204030204" pitchFamily="34" charset="0"/>
              </a:rPr>
              <a:t>and love</a:t>
            </a:r>
            <a:r>
              <a:rPr lang="en-ZA" sz="2000" dirty="0">
                <a:latin typeface="Calibri" panose="020F0502020204030204" pitchFamily="34" charset="0"/>
              </a:rPr>
              <a:t>? That is where the pilgrimage begins</a:t>
            </a:r>
            <a:r>
              <a:rPr lang="en-ZA" sz="2000" dirty="0" smtClean="0">
                <a:latin typeface="Calibri" panose="020F0502020204030204" pitchFamily="34" charset="0"/>
              </a:rPr>
              <a:t>.”</a:t>
            </a:r>
          </a:p>
          <a:p>
            <a:pPr algn="just"/>
            <a:endParaRPr lang="en-ZA" sz="1400" dirty="0" smtClean="0">
              <a:latin typeface="Calibri" panose="020F0502020204030204" pitchFamily="34" charset="0"/>
            </a:endParaRPr>
          </a:p>
          <a:p>
            <a:pPr algn="just"/>
            <a:r>
              <a:rPr lang="en-ZA" sz="1100" dirty="0" smtClean="0">
                <a:latin typeface="Calibri" panose="020F0502020204030204" pitchFamily="34" charset="0"/>
              </a:rPr>
              <a:t>http</a:t>
            </a:r>
            <a:r>
              <a:rPr lang="en-ZA" sz="1100" dirty="0">
                <a:latin typeface="Calibri" panose="020F0502020204030204" pitchFamily="34" charset="0"/>
              </a:rPr>
              <a:t>://www.oikoumene.org/en/resources/documents/wcc-programmes/an-invitation-to-the-pilgrimage-of-justice-and-peace</a:t>
            </a:r>
          </a:p>
        </p:txBody>
      </p:sp>
      <p:sp>
        <p:nvSpPr>
          <p:cNvPr id="14" name="TextBox 13"/>
          <p:cNvSpPr txBox="1"/>
          <p:nvPr/>
        </p:nvSpPr>
        <p:spPr>
          <a:xfrm>
            <a:off x="395536" y="1124744"/>
            <a:ext cx="2952328" cy="400110"/>
          </a:xfrm>
          <a:prstGeom prst="rect">
            <a:avLst/>
          </a:prstGeom>
          <a:noFill/>
        </p:spPr>
        <p:txBody>
          <a:bodyPr wrap="square" rtlCol="0">
            <a:spAutoFit/>
          </a:bodyPr>
          <a:lstStyle/>
          <a:p>
            <a:r>
              <a:rPr lang="en-ZA" sz="2000" b="1" dirty="0" smtClean="0">
                <a:latin typeface="Calibri" panose="020F0502020204030204" pitchFamily="34" charset="0"/>
              </a:rPr>
              <a:t>A)  Background</a:t>
            </a:r>
            <a:endParaRPr lang="en-ZA" sz="2000" b="1" dirty="0">
              <a:latin typeface="Calibri" panose="020F0502020204030204" pitchFamily="34" charset="0"/>
            </a:endParaRPr>
          </a:p>
        </p:txBody>
      </p:sp>
    </p:spTree>
    <p:extLst>
      <p:ext uri="{BB962C8B-B14F-4D97-AF65-F5344CB8AC3E}">
        <p14:creationId xmlns:p14="http://schemas.microsoft.com/office/powerpoint/2010/main" val="383918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94582" y="188640"/>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10</a:t>
            </a:fld>
            <a:endParaRPr lang="en-ZA"/>
          </a:p>
        </p:txBody>
      </p:sp>
      <p:sp>
        <p:nvSpPr>
          <p:cNvPr id="5" name="TextBox 4"/>
          <p:cNvSpPr txBox="1"/>
          <p:nvPr/>
        </p:nvSpPr>
        <p:spPr>
          <a:xfrm>
            <a:off x="457200" y="1196752"/>
            <a:ext cx="6408712" cy="400110"/>
          </a:xfrm>
          <a:prstGeom prst="rect">
            <a:avLst/>
          </a:prstGeom>
          <a:noFill/>
        </p:spPr>
        <p:txBody>
          <a:bodyPr wrap="square" rtlCol="0">
            <a:spAutoFit/>
          </a:bodyPr>
          <a:lstStyle/>
          <a:p>
            <a:r>
              <a:rPr lang="en-ZA" sz="2000" b="1" dirty="0">
                <a:latin typeface="Calibri" panose="020F0502020204030204" pitchFamily="34" charset="0"/>
              </a:rPr>
              <a:t>G</a:t>
            </a:r>
            <a:r>
              <a:rPr lang="en-ZA" sz="2000" b="1" dirty="0" smtClean="0">
                <a:latin typeface="Calibri" panose="020F0502020204030204" pitchFamily="34" charset="0"/>
              </a:rPr>
              <a:t>)  Authentic Learning</a:t>
            </a:r>
            <a:endParaRPr lang="en-ZA" sz="2000" b="1" dirty="0">
              <a:latin typeface="Calibri" panose="020F0502020204030204" pitchFamily="34" charset="0"/>
            </a:endParaRPr>
          </a:p>
        </p:txBody>
      </p:sp>
      <p:sp>
        <p:nvSpPr>
          <p:cNvPr id="3" name="TextBox 2"/>
          <p:cNvSpPr txBox="1"/>
          <p:nvPr/>
        </p:nvSpPr>
        <p:spPr>
          <a:xfrm>
            <a:off x="457200" y="1700808"/>
            <a:ext cx="7643192" cy="4708981"/>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Calibri" panose="020F0502020204030204" pitchFamily="34" charset="0"/>
              </a:rPr>
              <a:t>Elements of authentic learning addressed:</a:t>
            </a:r>
          </a:p>
          <a:p>
            <a:pPr marL="363538"/>
            <a:r>
              <a:rPr lang="en-ZA" sz="2000" dirty="0" smtClean="0">
                <a:latin typeface="Calibri" panose="020F0502020204030204" pitchFamily="34" charset="0"/>
              </a:rPr>
              <a:t>“… elements are better viewed as continuums in evaluating how well they align with a particular course intervention.” (Bozalek et al, 2013: 636) </a:t>
            </a:r>
          </a:p>
          <a:p>
            <a:pPr marL="363538"/>
            <a:endParaRPr lang="en-ZA" sz="2000" dirty="0">
              <a:latin typeface="Calibri" panose="020F0502020204030204" pitchFamily="34" charset="0"/>
            </a:endParaRPr>
          </a:p>
          <a:p>
            <a:pPr marL="457200" indent="-457200">
              <a:buFont typeface="+mj-lt"/>
              <a:buAutoNum type="arabicPeriod"/>
            </a:pPr>
            <a:r>
              <a:rPr lang="en-ZA" sz="2000" dirty="0" smtClean="0">
                <a:latin typeface="Calibri" panose="020F0502020204030204" pitchFamily="34" charset="0"/>
              </a:rPr>
              <a:t>Access to experts at every point</a:t>
            </a:r>
          </a:p>
          <a:p>
            <a:pPr marL="457200" indent="-457200">
              <a:buFont typeface="+mj-lt"/>
              <a:buAutoNum type="arabicPeriod"/>
            </a:pPr>
            <a:r>
              <a:rPr lang="en-ZA" sz="2000" dirty="0" smtClean="0">
                <a:latin typeface="Calibri" panose="020F0502020204030204" pitchFamily="34" charset="0"/>
              </a:rPr>
              <a:t>Students had the opportunity to view elements from different perspectives and roles</a:t>
            </a:r>
          </a:p>
          <a:p>
            <a:pPr marL="457200" indent="-457200">
              <a:buFont typeface="+mj-lt"/>
              <a:buAutoNum type="arabicPeriod"/>
            </a:pPr>
            <a:r>
              <a:rPr lang="en-ZA" sz="2000" dirty="0" smtClean="0">
                <a:latin typeface="Calibri" panose="020F0502020204030204" pitchFamily="34" charset="0"/>
              </a:rPr>
              <a:t>Reflection was promoted, throughout the exercise and directly afterward.</a:t>
            </a:r>
            <a:endParaRPr lang="en-ZA" sz="2000" dirty="0">
              <a:latin typeface="Calibri" panose="020F0502020204030204" pitchFamily="34" charset="0"/>
            </a:endParaRPr>
          </a:p>
          <a:p>
            <a:pPr marL="457200" indent="-457200">
              <a:buFont typeface="+mj-lt"/>
              <a:buAutoNum type="arabicPeriod"/>
            </a:pPr>
            <a:r>
              <a:rPr lang="en-ZA" sz="2000" dirty="0" smtClean="0">
                <a:latin typeface="Calibri" panose="020F0502020204030204" pitchFamily="34" charset="0"/>
              </a:rPr>
              <a:t>Authentic assessment was, to a certain extent, enabled through cumulative assessment.</a:t>
            </a:r>
          </a:p>
          <a:p>
            <a:pPr marL="457200" indent="-457200">
              <a:buFont typeface="+mj-lt"/>
              <a:buAutoNum type="arabicPeriod"/>
            </a:pPr>
            <a:r>
              <a:rPr lang="en-ZA" sz="2000" dirty="0" smtClean="0">
                <a:latin typeface="Calibri" panose="020F0502020204030204" pitchFamily="34" charset="0"/>
              </a:rPr>
              <a:t>The lecturer, the tutor, and myself served as companions to provide necessary support</a:t>
            </a:r>
          </a:p>
          <a:p>
            <a:pPr marL="457200" indent="-457200">
              <a:buFont typeface="+mj-lt"/>
              <a:buAutoNum type="arabicPeriod"/>
            </a:pPr>
            <a:endParaRPr lang="en-ZA" sz="2000" dirty="0" smtClean="0">
              <a:latin typeface="Calibri" panose="020F0502020204030204" pitchFamily="34" charset="0"/>
            </a:endParaRPr>
          </a:p>
        </p:txBody>
      </p:sp>
    </p:spTree>
    <p:extLst>
      <p:ext uri="{BB962C8B-B14F-4D97-AF65-F5344CB8AC3E}">
        <p14:creationId xmlns:p14="http://schemas.microsoft.com/office/powerpoint/2010/main" val="13839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94582" y="188640"/>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11</a:t>
            </a:fld>
            <a:endParaRPr lang="en-ZA"/>
          </a:p>
        </p:txBody>
      </p:sp>
      <p:sp>
        <p:nvSpPr>
          <p:cNvPr id="5" name="TextBox 4"/>
          <p:cNvSpPr txBox="1"/>
          <p:nvPr/>
        </p:nvSpPr>
        <p:spPr>
          <a:xfrm>
            <a:off x="457200" y="1196752"/>
            <a:ext cx="6408712" cy="400110"/>
          </a:xfrm>
          <a:prstGeom prst="rect">
            <a:avLst/>
          </a:prstGeom>
          <a:noFill/>
        </p:spPr>
        <p:txBody>
          <a:bodyPr wrap="square" rtlCol="0">
            <a:spAutoFit/>
          </a:bodyPr>
          <a:lstStyle/>
          <a:p>
            <a:r>
              <a:rPr lang="en-ZA" sz="2000" b="1" dirty="0">
                <a:latin typeface="Calibri" panose="020F0502020204030204" pitchFamily="34" charset="0"/>
              </a:rPr>
              <a:t>G</a:t>
            </a:r>
            <a:r>
              <a:rPr lang="en-ZA" sz="2000" b="1" dirty="0" smtClean="0">
                <a:latin typeface="Calibri" panose="020F0502020204030204" pitchFamily="34" charset="0"/>
              </a:rPr>
              <a:t>)  Authentic Learning</a:t>
            </a:r>
            <a:endParaRPr lang="en-ZA" sz="2000" b="1" dirty="0">
              <a:latin typeface="Calibri" panose="020F0502020204030204" pitchFamily="34" charset="0"/>
            </a:endParaRPr>
          </a:p>
        </p:txBody>
      </p:sp>
      <p:sp>
        <p:nvSpPr>
          <p:cNvPr id="3" name="TextBox 2"/>
          <p:cNvSpPr txBox="1"/>
          <p:nvPr/>
        </p:nvSpPr>
        <p:spPr>
          <a:xfrm>
            <a:off x="457200" y="1700808"/>
            <a:ext cx="7643192" cy="3477875"/>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Calibri" panose="020F0502020204030204" pitchFamily="34" charset="0"/>
              </a:rPr>
              <a:t>SUNlearn as our active learning management system was used throughout:</a:t>
            </a:r>
          </a:p>
          <a:p>
            <a:r>
              <a:rPr lang="en-ZA" sz="2000" dirty="0">
                <a:latin typeface="Calibri" panose="020F0502020204030204" pitchFamily="34" charset="0"/>
              </a:rPr>
              <a:t>	</a:t>
            </a:r>
            <a:r>
              <a:rPr lang="en-ZA" sz="2000" dirty="0" smtClean="0">
                <a:latin typeface="Calibri" panose="020F0502020204030204" pitchFamily="34" charset="0"/>
              </a:rPr>
              <a:t>- Communication</a:t>
            </a:r>
          </a:p>
          <a:p>
            <a:r>
              <a:rPr lang="en-ZA" sz="2000" dirty="0">
                <a:latin typeface="Calibri" panose="020F0502020204030204" pitchFamily="34" charset="0"/>
              </a:rPr>
              <a:t>	</a:t>
            </a:r>
            <a:r>
              <a:rPr lang="en-ZA" sz="2000" dirty="0" smtClean="0">
                <a:latin typeface="Calibri" panose="020F0502020204030204" pitchFamily="34" charset="0"/>
              </a:rPr>
              <a:t>- Reflection</a:t>
            </a:r>
          </a:p>
          <a:p>
            <a:r>
              <a:rPr lang="en-ZA" sz="2000" dirty="0">
                <a:latin typeface="Calibri" panose="020F0502020204030204" pitchFamily="34" charset="0"/>
              </a:rPr>
              <a:t>	</a:t>
            </a:r>
            <a:r>
              <a:rPr lang="en-ZA" sz="2000" dirty="0" smtClean="0">
                <a:latin typeface="Calibri" panose="020F0502020204030204" pitchFamily="34" charset="0"/>
              </a:rPr>
              <a:t>- Assignment</a:t>
            </a:r>
          </a:p>
          <a:p>
            <a:endParaRPr lang="en-ZA" sz="2000" dirty="0">
              <a:latin typeface="Calibri" panose="020F0502020204030204" pitchFamily="34" charset="0"/>
            </a:endParaRPr>
          </a:p>
          <a:p>
            <a:pPr marL="342900" indent="-342900">
              <a:buFont typeface="Arial" panose="020B0604020202020204" pitchFamily="34" charset="0"/>
              <a:buChar char="•"/>
            </a:pPr>
            <a:r>
              <a:rPr lang="en-ZA" sz="2000" dirty="0" smtClean="0">
                <a:latin typeface="Calibri" panose="020F0502020204030204" pitchFamily="34" charset="0"/>
              </a:rPr>
              <a:t>Twitter and the World Council of Churches’ hashtag  was used throughout the pilgrimage itself.</a:t>
            </a:r>
          </a:p>
          <a:p>
            <a:pPr marL="342900" indent="-342900">
              <a:buFont typeface="Arial" panose="020B0604020202020204" pitchFamily="34" charset="0"/>
              <a:buChar char="•"/>
            </a:pPr>
            <a:endParaRPr lang="en-ZA" sz="2000" dirty="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396" y="4250961"/>
            <a:ext cx="5788800" cy="2412000"/>
          </a:xfrm>
          <a:prstGeom prst="rect">
            <a:avLst/>
          </a:prstGeom>
        </p:spPr>
      </p:pic>
    </p:spTree>
    <p:extLst>
      <p:ext uri="{BB962C8B-B14F-4D97-AF65-F5344CB8AC3E}">
        <p14:creationId xmlns:p14="http://schemas.microsoft.com/office/powerpoint/2010/main" val="326516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94582" y="188640"/>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12</a:t>
            </a:fld>
            <a:endParaRPr lang="en-ZA"/>
          </a:p>
        </p:txBody>
      </p:sp>
      <p:sp>
        <p:nvSpPr>
          <p:cNvPr id="5" name="TextBox 4"/>
          <p:cNvSpPr txBox="1"/>
          <p:nvPr/>
        </p:nvSpPr>
        <p:spPr>
          <a:xfrm>
            <a:off x="457200" y="1196752"/>
            <a:ext cx="6408712" cy="400110"/>
          </a:xfrm>
          <a:prstGeom prst="rect">
            <a:avLst/>
          </a:prstGeom>
          <a:noFill/>
        </p:spPr>
        <p:txBody>
          <a:bodyPr wrap="square" rtlCol="0">
            <a:spAutoFit/>
          </a:bodyPr>
          <a:lstStyle/>
          <a:p>
            <a:r>
              <a:rPr lang="en-ZA" sz="2000" b="1" dirty="0">
                <a:latin typeface="Calibri" panose="020F0502020204030204" pitchFamily="34" charset="0"/>
              </a:rPr>
              <a:t>H</a:t>
            </a:r>
            <a:r>
              <a:rPr lang="en-ZA" sz="2000" b="1" dirty="0" smtClean="0">
                <a:latin typeface="Calibri" panose="020F0502020204030204" pitchFamily="34" charset="0"/>
              </a:rPr>
              <a:t>)  Future outlook: mistakes and further learning</a:t>
            </a:r>
            <a:endParaRPr lang="en-ZA" sz="2000" b="1" dirty="0">
              <a:latin typeface="Calibri" panose="020F0502020204030204" pitchFamily="34" charset="0"/>
            </a:endParaRPr>
          </a:p>
        </p:txBody>
      </p:sp>
      <p:sp>
        <p:nvSpPr>
          <p:cNvPr id="3" name="TextBox 2"/>
          <p:cNvSpPr txBox="1"/>
          <p:nvPr/>
        </p:nvSpPr>
        <p:spPr>
          <a:xfrm>
            <a:off x="457200" y="1700808"/>
            <a:ext cx="7643192" cy="5324535"/>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Calibri" panose="020F0502020204030204" pitchFamily="34" charset="0"/>
              </a:rPr>
              <a:t>Students took many photos but did not engage in the Twitter discussion. If this pilgrimage is applied again more attention could be payed to having the students interact more on this level.</a:t>
            </a:r>
          </a:p>
          <a:p>
            <a:pPr marL="342900" indent="-342900">
              <a:buFont typeface="Arial" panose="020B0604020202020204" pitchFamily="34" charset="0"/>
              <a:buChar char="•"/>
            </a:pPr>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dirty="0">
                <a:latin typeface="Calibri" panose="020F0502020204030204" pitchFamily="34" charset="0"/>
              </a:rPr>
              <a:t>The pilgrimage might also be stretched out over a series of weeks (visit a different ‘public’ each week?) </a:t>
            </a:r>
            <a:endParaRPr lang="en-ZA" sz="2000" dirty="0" smtClean="0">
              <a:latin typeface="Calibri" panose="020F0502020204030204" pitchFamily="34" charset="0"/>
            </a:endParaRPr>
          </a:p>
          <a:p>
            <a:pPr marL="342900" indent="-342900">
              <a:buFont typeface="Arial" panose="020B0604020202020204" pitchFamily="34" charset="0"/>
              <a:buChar char="•"/>
            </a:pPr>
            <a:endParaRPr lang="en-ZA" sz="2000" dirty="0">
              <a:latin typeface="Calibri" panose="020F0502020204030204" pitchFamily="34" charset="0"/>
            </a:endParaRPr>
          </a:p>
          <a:p>
            <a:pPr marL="342900" indent="-342900">
              <a:buFont typeface="Arial" panose="020B0604020202020204" pitchFamily="34" charset="0"/>
              <a:buChar char="•"/>
            </a:pPr>
            <a:r>
              <a:rPr lang="en-ZA" sz="2000" dirty="0">
                <a:latin typeface="Calibri" panose="020F0502020204030204" pitchFamily="34" charset="0"/>
              </a:rPr>
              <a:t>More time at each 'station' for group conversation, prayer and reflection</a:t>
            </a:r>
          </a:p>
          <a:p>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dirty="0" smtClean="0">
                <a:latin typeface="Calibri" panose="020F0502020204030204" pitchFamily="34" charset="0"/>
              </a:rPr>
              <a:t>The Reflection could have been more structured.</a:t>
            </a:r>
          </a:p>
          <a:p>
            <a:pPr marL="342900" indent="-342900">
              <a:buFont typeface="Arial" panose="020B0604020202020204" pitchFamily="34" charset="0"/>
              <a:buChar char="•"/>
            </a:pPr>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dirty="0">
                <a:latin typeface="Calibri" panose="020F0502020204030204" pitchFamily="34" charset="0"/>
              </a:rPr>
              <a:t>Could have had a closer integration between the classroom learning and the experiential </a:t>
            </a:r>
            <a:r>
              <a:rPr lang="en-ZA" sz="2000" dirty="0" smtClean="0">
                <a:latin typeface="Calibri" panose="020F0502020204030204" pitchFamily="34" charset="0"/>
              </a:rPr>
              <a:t>learning</a:t>
            </a:r>
          </a:p>
          <a:p>
            <a:pPr marL="342900" indent="-342900">
              <a:buFont typeface="Arial" panose="020B0604020202020204" pitchFamily="34" charset="0"/>
              <a:buChar char="•"/>
            </a:pPr>
            <a:endParaRPr lang="en-ZA" sz="2000" dirty="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p:txBody>
      </p:sp>
    </p:spTree>
    <p:extLst>
      <p:ext uri="{BB962C8B-B14F-4D97-AF65-F5344CB8AC3E}">
        <p14:creationId xmlns:p14="http://schemas.microsoft.com/office/powerpoint/2010/main" val="59050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94582" y="188640"/>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13</a:t>
            </a:fld>
            <a:endParaRPr lang="en-ZA"/>
          </a:p>
        </p:txBody>
      </p:sp>
      <p:sp>
        <p:nvSpPr>
          <p:cNvPr id="5" name="TextBox 4"/>
          <p:cNvSpPr txBox="1"/>
          <p:nvPr/>
        </p:nvSpPr>
        <p:spPr>
          <a:xfrm>
            <a:off x="457200" y="1196752"/>
            <a:ext cx="6408712" cy="400110"/>
          </a:xfrm>
          <a:prstGeom prst="rect">
            <a:avLst/>
          </a:prstGeom>
          <a:noFill/>
        </p:spPr>
        <p:txBody>
          <a:bodyPr wrap="square" rtlCol="0">
            <a:spAutoFit/>
          </a:bodyPr>
          <a:lstStyle/>
          <a:p>
            <a:r>
              <a:rPr lang="en-ZA" sz="2000" b="1" dirty="0">
                <a:latin typeface="Calibri" panose="020F0502020204030204" pitchFamily="34" charset="0"/>
              </a:rPr>
              <a:t>H</a:t>
            </a:r>
            <a:r>
              <a:rPr lang="en-ZA" sz="2000" b="1" dirty="0" smtClean="0">
                <a:latin typeface="Calibri" panose="020F0502020204030204" pitchFamily="34" charset="0"/>
              </a:rPr>
              <a:t>)  Future outlook: mistakes and further learning</a:t>
            </a:r>
            <a:endParaRPr lang="en-ZA" sz="2000" b="1" dirty="0">
              <a:latin typeface="Calibri" panose="020F0502020204030204" pitchFamily="34" charset="0"/>
            </a:endParaRPr>
          </a:p>
        </p:txBody>
      </p:sp>
      <p:sp>
        <p:nvSpPr>
          <p:cNvPr id="3" name="TextBox 2"/>
          <p:cNvSpPr txBox="1"/>
          <p:nvPr/>
        </p:nvSpPr>
        <p:spPr>
          <a:xfrm>
            <a:off x="439398" y="2348880"/>
            <a:ext cx="7643192" cy="2554545"/>
          </a:xfrm>
          <a:prstGeom prst="rect">
            <a:avLst/>
          </a:prstGeom>
          <a:noFill/>
        </p:spPr>
        <p:txBody>
          <a:bodyPr wrap="square" rtlCol="0">
            <a:spAutoFit/>
          </a:bodyPr>
          <a:lstStyle/>
          <a:p>
            <a:pPr marL="342900" indent="-342900">
              <a:buFont typeface="Arial" panose="020B0604020202020204" pitchFamily="34" charset="0"/>
              <a:buChar char="•"/>
            </a:pPr>
            <a:r>
              <a:rPr lang="en-ZA" sz="2000" dirty="0">
                <a:latin typeface="Calibri" panose="020F0502020204030204" pitchFamily="34" charset="0"/>
              </a:rPr>
              <a:t>Needs further reflection by the lecturer and tutor, blended learning coordinator (we are working on this!)</a:t>
            </a:r>
          </a:p>
          <a:p>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dirty="0" smtClean="0">
                <a:latin typeface="Calibri" panose="020F0502020204030204" pitchFamily="34" charset="0"/>
              </a:rPr>
              <a:t>Certainly </a:t>
            </a:r>
            <a:r>
              <a:rPr lang="en-ZA" sz="2000" dirty="0">
                <a:latin typeface="Calibri" panose="020F0502020204030204" pitchFamily="34" charset="0"/>
              </a:rPr>
              <a:t>the development of </a:t>
            </a:r>
            <a:r>
              <a:rPr lang="en-ZA" sz="2000" dirty="0" smtClean="0">
                <a:latin typeface="Calibri" panose="020F0502020204030204" pitchFamily="34" charset="0"/>
              </a:rPr>
              <a:t>the Service </a:t>
            </a:r>
            <a:r>
              <a:rPr lang="en-ZA" sz="2000" dirty="0">
                <a:latin typeface="Calibri" panose="020F0502020204030204" pitchFamily="34" charset="0"/>
              </a:rPr>
              <a:t>Learning integration in the various publics (from theory to reflective praxis)</a:t>
            </a:r>
          </a:p>
          <a:p>
            <a:endParaRPr lang="en-ZA" sz="2000" dirty="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p:txBody>
      </p:sp>
    </p:spTree>
    <p:extLst>
      <p:ext uri="{BB962C8B-B14F-4D97-AF65-F5344CB8AC3E}">
        <p14:creationId xmlns:p14="http://schemas.microsoft.com/office/powerpoint/2010/main" val="236603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94582" y="188640"/>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14</a:t>
            </a:fld>
            <a:endParaRPr lang="en-ZA"/>
          </a:p>
        </p:txBody>
      </p:sp>
      <p:sp>
        <p:nvSpPr>
          <p:cNvPr id="5" name="TextBox 4"/>
          <p:cNvSpPr txBox="1"/>
          <p:nvPr/>
        </p:nvSpPr>
        <p:spPr>
          <a:xfrm>
            <a:off x="457200" y="1196752"/>
            <a:ext cx="6408712" cy="400110"/>
          </a:xfrm>
          <a:prstGeom prst="rect">
            <a:avLst/>
          </a:prstGeom>
          <a:noFill/>
        </p:spPr>
        <p:txBody>
          <a:bodyPr wrap="square" rtlCol="0">
            <a:spAutoFit/>
          </a:bodyPr>
          <a:lstStyle/>
          <a:p>
            <a:r>
              <a:rPr lang="en-ZA" sz="2000" b="1" dirty="0" smtClean="0">
                <a:latin typeface="Calibri" panose="020F0502020204030204" pitchFamily="34" charset="0"/>
              </a:rPr>
              <a:t>Bibliography:</a:t>
            </a:r>
            <a:endParaRPr lang="en-ZA" sz="2000" b="1" dirty="0">
              <a:latin typeface="Calibri" panose="020F0502020204030204" pitchFamily="34" charset="0"/>
            </a:endParaRPr>
          </a:p>
        </p:txBody>
      </p:sp>
      <p:sp>
        <p:nvSpPr>
          <p:cNvPr id="6" name="Rectangle 5"/>
          <p:cNvSpPr/>
          <p:nvPr/>
        </p:nvSpPr>
        <p:spPr>
          <a:xfrm>
            <a:off x="185836" y="1596862"/>
            <a:ext cx="8711680" cy="5456878"/>
          </a:xfrm>
          <a:prstGeom prst="rect">
            <a:avLst/>
          </a:prstGeom>
        </p:spPr>
        <p:txBody>
          <a:bodyPr wrap="square">
            <a:spAutoFit/>
          </a:bodyPr>
          <a:lstStyle/>
          <a:p>
            <a:pPr marL="228600" lvl="0" indent="-228600" defTabSz="933450" eaLnBrk="0" hangingPunct="0">
              <a:spcBef>
                <a:spcPct val="30000"/>
              </a:spcBef>
              <a:defRPr/>
            </a:pPr>
            <a:r>
              <a:rPr lang="en-ZA" sz="1400" dirty="0" smtClean="0">
                <a:latin typeface="Calibri" panose="020F0502020204030204" pitchFamily="34" charset="0"/>
              </a:rPr>
              <a:t>Bozalek, </a:t>
            </a:r>
            <a:r>
              <a:rPr lang="en-ZA" sz="1400" dirty="0">
                <a:latin typeface="Calibri" panose="020F0502020204030204" pitchFamily="34" charset="0"/>
              </a:rPr>
              <a:t>V., </a:t>
            </a:r>
            <a:r>
              <a:rPr lang="en-ZA" sz="1400" dirty="0" err="1" smtClean="0">
                <a:latin typeface="Calibri" panose="020F0502020204030204" pitchFamily="34" charset="0"/>
              </a:rPr>
              <a:t>Gachago</a:t>
            </a:r>
            <a:r>
              <a:rPr lang="en-ZA" sz="1400" dirty="0" smtClean="0">
                <a:latin typeface="Calibri" panose="020F0502020204030204" pitchFamily="34" charset="0"/>
              </a:rPr>
              <a:t>, </a:t>
            </a:r>
            <a:r>
              <a:rPr lang="en-ZA" sz="1400" dirty="0">
                <a:latin typeface="Calibri" panose="020F0502020204030204" pitchFamily="34" charset="0"/>
              </a:rPr>
              <a:t>D., </a:t>
            </a:r>
            <a:r>
              <a:rPr lang="en-ZA" sz="1400" dirty="0" smtClean="0">
                <a:latin typeface="Calibri" panose="020F0502020204030204" pitchFamily="34" charset="0"/>
              </a:rPr>
              <a:t>Alexander, </a:t>
            </a:r>
            <a:r>
              <a:rPr lang="en-ZA" sz="1400" dirty="0">
                <a:latin typeface="Calibri" panose="020F0502020204030204" pitchFamily="34" charset="0"/>
              </a:rPr>
              <a:t>L., </a:t>
            </a:r>
            <a:r>
              <a:rPr lang="en-ZA" sz="1400" dirty="0" smtClean="0">
                <a:latin typeface="Calibri" panose="020F0502020204030204" pitchFamily="34" charset="0"/>
              </a:rPr>
              <a:t>Watters, </a:t>
            </a:r>
            <a:r>
              <a:rPr lang="en-ZA" sz="1400" dirty="0">
                <a:latin typeface="Calibri" panose="020F0502020204030204" pitchFamily="34" charset="0"/>
              </a:rPr>
              <a:t>K., </a:t>
            </a:r>
            <a:r>
              <a:rPr lang="en-ZA" sz="1400" dirty="0" smtClean="0">
                <a:latin typeface="Calibri" panose="020F0502020204030204" pitchFamily="34" charset="0"/>
              </a:rPr>
              <a:t>Wood, </a:t>
            </a:r>
            <a:r>
              <a:rPr lang="en-ZA" sz="1400" dirty="0">
                <a:latin typeface="Calibri" panose="020F0502020204030204" pitchFamily="34" charset="0"/>
              </a:rPr>
              <a:t>D., </a:t>
            </a:r>
            <a:r>
              <a:rPr lang="en-ZA" sz="1400" dirty="0" err="1" smtClean="0">
                <a:latin typeface="Calibri" panose="020F0502020204030204" pitchFamily="34" charset="0"/>
              </a:rPr>
              <a:t>Ivala</a:t>
            </a:r>
            <a:r>
              <a:rPr lang="en-ZA" sz="1400" dirty="0" smtClean="0">
                <a:latin typeface="Calibri" panose="020F0502020204030204" pitchFamily="34" charset="0"/>
              </a:rPr>
              <a:t>, </a:t>
            </a:r>
            <a:r>
              <a:rPr lang="en-ZA" sz="1400" dirty="0">
                <a:latin typeface="Calibri" panose="020F0502020204030204" pitchFamily="34" charset="0"/>
              </a:rPr>
              <a:t>E., &amp; </a:t>
            </a:r>
            <a:r>
              <a:rPr lang="en-ZA" sz="1400" dirty="0" err="1" smtClean="0">
                <a:latin typeface="Calibri" panose="020F0502020204030204" pitchFamily="34" charset="0"/>
              </a:rPr>
              <a:t>HerringtoN</a:t>
            </a:r>
            <a:r>
              <a:rPr lang="en-ZA" sz="1400" dirty="0">
                <a:latin typeface="Calibri" panose="020F0502020204030204" pitchFamily="34" charset="0"/>
              </a:rPr>
              <a:t>, J. </a:t>
            </a:r>
            <a:r>
              <a:rPr lang="en-ZA" sz="1400" dirty="0" smtClean="0">
                <a:latin typeface="Calibri" panose="020F0502020204030204" pitchFamily="34" charset="0"/>
              </a:rPr>
              <a:t>2013. </a:t>
            </a:r>
            <a:r>
              <a:rPr lang="en-ZA" sz="1400" dirty="0">
                <a:latin typeface="Calibri" panose="020F0502020204030204" pitchFamily="34" charset="0"/>
              </a:rPr>
              <a:t>The Use of Emerging Technologies for Authentic Learning: A South African Study in Higher Education. </a:t>
            </a:r>
            <a:r>
              <a:rPr lang="en-ZA" sz="1400" i="1" dirty="0">
                <a:latin typeface="Calibri" panose="020F0502020204030204" pitchFamily="34" charset="0"/>
              </a:rPr>
              <a:t>British Journal of Educational Technology. </a:t>
            </a:r>
            <a:r>
              <a:rPr lang="en-ZA" sz="1400" dirty="0" smtClean="0">
                <a:latin typeface="Calibri" panose="020F0502020204030204" pitchFamily="34" charset="0"/>
              </a:rPr>
              <a:t>44(4): </a:t>
            </a:r>
            <a:r>
              <a:rPr lang="en-ZA" sz="1400" dirty="0">
                <a:latin typeface="Calibri" panose="020F0502020204030204" pitchFamily="34" charset="0"/>
              </a:rPr>
              <a:t>629-638. </a:t>
            </a:r>
            <a:endParaRPr lang="en-ZA" sz="1400" dirty="0" smtClean="0">
              <a:latin typeface="Calibri" panose="020F0502020204030204" pitchFamily="34" charset="0"/>
            </a:endParaRPr>
          </a:p>
          <a:p>
            <a:pPr marL="228600" lvl="0" indent="-228600" defTabSz="933450" eaLnBrk="0" hangingPunct="0">
              <a:spcBef>
                <a:spcPct val="30000"/>
              </a:spcBef>
              <a:defRPr/>
            </a:pPr>
            <a:endParaRPr lang="en-ZA" sz="1400" dirty="0">
              <a:latin typeface="Calibri" panose="020F0502020204030204" pitchFamily="34" charset="0"/>
            </a:endParaRPr>
          </a:p>
          <a:p>
            <a:pPr marL="228600" lvl="0" indent="-228600" defTabSz="933450" eaLnBrk="0" hangingPunct="0">
              <a:spcBef>
                <a:spcPct val="30000"/>
              </a:spcBef>
              <a:defRPr/>
            </a:pPr>
            <a:r>
              <a:rPr lang="en-ZA" sz="1400" dirty="0" smtClean="0">
                <a:latin typeface="Calibri" panose="020F0502020204030204" pitchFamily="34" charset="0"/>
              </a:rPr>
              <a:t>Jacobs, Cecilia &amp; </a:t>
            </a:r>
            <a:r>
              <a:rPr lang="en-ZA" sz="1400" dirty="0">
                <a:latin typeface="Calibri" panose="020F0502020204030204" pitchFamily="34" charset="0"/>
              </a:rPr>
              <a:t>S</a:t>
            </a:r>
            <a:r>
              <a:rPr lang="en-ZA" sz="1400" dirty="0" smtClean="0">
                <a:latin typeface="Calibri" panose="020F0502020204030204" pitchFamily="34" charset="0"/>
              </a:rPr>
              <a:t>trydom, Sonja. 2014. </a:t>
            </a:r>
            <a:r>
              <a:rPr lang="en-ZA" sz="1400" dirty="0">
                <a:latin typeface="Calibri" panose="020F0502020204030204" pitchFamily="34" charset="0"/>
              </a:rPr>
              <a:t>From '</a:t>
            </a:r>
            <a:r>
              <a:rPr lang="en-ZA" sz="1400" dirty="0" err="1">
                <a:latin typeface="Calibri" panose="020F0502020204030204" pitchFamily="34" charset="0"/>
              </a:rPr>
              <a:t>Matie</a:t>
            </a:r>
            <a:r>
              <a:rPr lang="en-ZA" sz="1400" dirty="0">
                <a:latin typeface="Calibri" panose="020F0502020204030204" pitchFamily="34" charset="0"/>
              </a:rPr>
              <a:t>' to citizen - graduate attributes as signature learning at Stellenbosch </a:t>
            </a:r>
            <a:r>
              <a:rPr lang="en-ZA" sz="1400" dirty="0" smtClean="0">
                <a:latin typeface="Calibri" panose="020F0502020204030204" pitchFamily="34" charset="0"/>
              </a:rPr>
              <a:t>University. </a:t>
            </a:r>
            <a:r>
              <a:rPr lang="en-ZA" sz="1400" i="1" dirty="0" smtClean="0">
                <a:latin typeface="Calibri" panose="020F0502020204030204" pitchFamily="34" charset="0"/>
              </a:rPr>
              <a:t>The </a:t>
            </a:r>
            <a:r>
              <a:rPr lang="en-ZA" sz="1400" i="1" dirty="0">
                <a:latin typeface="Calibri" panose="020F0502020204030204" pitchFamily="34" charset="0"/>
              </a:rPr>
              <a:t>Independent Journal of Teaching and </a:t>
            </a:r>
            <a:r>
              <a:rPr lang="en-ZA" sz="1400" i="1" dirty="0" smtClean="0">
                <a:latin typeface="Calibri" panose="020F0502020204030204" pitchFamily="34" charset="0"/>
              </a:rPr>
              <a:t>Learning,</a:t>
            </a:r>
            <a:r>
              <a:rPr lang="en-ZA" sz="1400" i="1" dirty="0">
                <a:latin typeface="Calibri" panose="020F0502020204030204" pitchFamily="34" charset="0"/>
              </a:rPr>
              <a:t> </a:t>
            </a:r>
            <a:r>
              <a:rPr lang="en-ZA" sz="1400" dirty="0" smtClean="0">
                <a:latin typeface="Calibri" panose="020F0502020204030204" pitchFamily="34" charset="0"/>
              </a:rPr>
              <a:t>9:63-74.</a:t>
            </a:r>
          </a:p>
          <a:p>
            <a:pPr marL="228600" lvl="0" indent="-228600" defTabSz="933450" eaLnBrk="0" hangingPunct="0">
              <a:spcBef>
                <a:spcPct val="30000"/>
              </a:spcBef>
              <a:defRPr/>
            </a:pPr>
            <a:endParaRPr lang="en-US" sz="1400" dirty="0" smtClean="0">
              <a:latin typeface="Calibri" panose="020F0502020204030204" pitchFamily="34" charset="0"/>
            </a:endParaRPr>
          </a:p>
          <a:p>
            <a:pPr marL="228600" lvl="0" indent="-228600" defTabSz="933450" eaLnBrk="0" hangingPunct="0">
              <a:spcBef>
                <a:spcPct val="30000"/>
              </a:spcBef>
              <a:defRPr/>
            </a:pPr>
            <a:r>
              <a:rPr lang="en-US" sz="1400" dirty="0" smtClean="0">
                <a:latin typeface="Calibri" panose="020F0502020204030204" pitchFamily="34" charset="0"/>
              </a:rPr>
              <a:t>Koopman</a:t>
            </a:r>
            <a:r>
              <a:rPr lang="en-US" sz="1400" dirty="0">
                <a:latin typeface="Calibri" panose="020F0502020204030204" pitchFamily="34" charset="0"/>
              </a:rPr>
              <a:t>, Nico. </a:t>
            </a:r>
            <a:r>
              <a:rPr lang="en-US" sz="1400" dirty="0" smtClean="0">
                <a:latin typeface="Calibri" panose="020F0502020204030204" pitchFamily="34" charset="0"/>
              </a:rPr>
              <a:t>2010. Some </a:t>
            </a:r>
            <a:r>
              <a:rPr lang="en-US" sz="1400" dirty="0">
                <a:latin typeface="Calibri" panose="020F0502020204030204" pitchFamily="34" charset="0"/>
              </a:rPr>
              <a:t>Contours for Public Theology in South </a:t>
            </a:r>
            <a:r>
              <a:rPr lang="en-US" sz="1400" dirty="0" smtClean="0">
                <a:latin typeface="Calibri" panose="020F0502020204030204" pitchFamily="34" charset="0"/>
              </a:rPr>
              <a:t>Africa. </a:t>
            </a:r>
            <a:r>
              <a:rPr lang="en-US" sz="1400" i="1" dirty="0">
                <a:latin typeface="Calibri" panose="020F0502020204030204" pitchFamily="34" charset="0"/>
              </a:rPr>
              <a:t>International Journal of Practical </a:t>
            </a:r>
            <a:r>
              <a:rPr lang="en-US" sz="1400" i="1" dirty="0" smtClean="0">
                <a:latin typeface="Calibri" panose="020F0502020204030204" pitchFamily="34" charset="0"/>
              </a:rPr>
              <a:t>Theology,</a:t>
            </a:r>
            <a:r>
              <a:rPr lang="en-US" sz="1400" dirty="0" smtClean="0">
                <a:latin typeface="Calibri" panose="020F0502020204030204" pitchFamily="34" charset="0"/>
              </a:rPr>
              <a:t> 14(1):123–138</a:t>
            </a:r>
          </a:p>
          <a:p>
            <a:pPr marL="228600" lvl="0" indent="-228600" defTabSz="933450" eaLnBrk="0" hangingPunct="0">
              <a:spcBef>
                <a:spcPct val="30000"/>
              </a:spcBef>
              <a:defRPr/>
            </a:pPr>
            <a:endParaRPr lang="en-US" sz="1400" dirty="0" smtClean="0">
              <a:latin typeface="Calibri" panose="020F0502020204030204" pitchFamily="34" charset="0"/>
            </a:endParaRPr>
          </a:p>
          <a:p>
            <a:pPr marL="228600" lvl="0" indent="-228600" defTabSz="933450" eaLnBrk="0" hangingPunct="0">
              <a:spcBef>
                <a:spcPct val="30000"/>
              </a:spcBef>
              <a:defRPr/>
            </a:pPr>
            <a:r>
              <a:rPr lang="en-US" sz="1400" dirty="0" smtClean="0">
                <a:latin typeface="Calibri" panose="020F0502020204030204" pitchFamily="34" charset="0"/>
              </a:rPr>
              <a:t>Smit</a:t>
            </a:r>
            <a:r>
              <a:rPr lang="en-US" sz="1400" dirty="0">
                <a:latin typeface="Calibri" panose="020F0502020204030204" pitchFamily="34" charset="0"/>
              </a:rPr>
              <a:t>, Dirk J. </a:t>
            </a:r>
            <a:r>
              <a:rPr lang="en-US" sz="1400" dirty="0" smtClean="0">
                <a:latin typeface="Calibri" panose="020F0502020204030204" pitchFamily="34" charset="0"/>
              </a:rPr>
              <a:t>2011. The </a:t>
            </a:r>
            <a:r>
              <a:rPr lang="en-US" sz="1400" dirty="0">
                <a:latin typeface="Calibri" panose="020F0502020204030204" pitchFamily="34" charset="0"/>
              </a:rPr>
              <a:t>Paradigm of Public Theology - Origins and </a:t>
            </a:r>
            <a:r>
              <a:rPr lang="en-US" sz="1400" dirty="0" smtClean="0">
                <a:latin typeface="Calibri" panose="020F0502020204030204" pitchFamily="34" charset="0"/>
              </a:rPr>
              <a:t>Development, in </a:t>
            </a:r>
            <a:r>
              <a:rPr lang="en-US" sz="1400" i="1" dirty="0" err="1" smtClean="0">
                <a:latin typeface="Calibri" panose="020F0502020204030204" pitchFamily="34" charset="0"/>
              </a:rPr>
              <a:t>Contextuality</a:t>
            </a:r>
            <a:r>
              <a:rPr lang="en-US" sz="1400" i="1" dirty="0" smtClean="0">
                <a:latin typeface="Calibri" panose="020F0502020204030204" pitchFamily="34" charset="0"/>
              </a:rPr>
              <a:t> </a:t>
            </a:r>
            <a:r>
              <a:rPr lang="en-US" sz="1400" i="1" dirty="0">
                <a:latin typeface="Calibri" panose="020F0502020204030204" pitchFamily="34" charset="0"/>
              </a:rPr>
              <a:t>and </a:t>
            </a:r>
            <a:r>
              <a:rPr lang="en-US" sz="1400" i="1" dirty="0" err="1">
                <a:latin typeface="Calibri" panose="020F0502020204030204" pitchFamily="34" charset="0"/>
              </a:rPr>
              <a:t>Intercontextuality</a:t>
            </a:r>
            <a:r>
              <a:rPr lang="en-US" sz="1400" i="1" dirty="0">
                <a:latin typeface="Calibri" panose="020F0502020204030204" pitchFamily="34" charset="0"/>
              </a:rPr>
              <a:t> in Public Theology</a:t>
            </a:r>
            <a:r>
              <a:rPr lang="en-US" sz="1400" dirty="0">
                <a:latin typeface="Calibri" panose="020F0502020204030204" pitchFamily="34" charset="0"/>
              </a:rPr>
              <a:t>, </a:t>
            </a:r>
            <a:r>
              <a:rPr lang="en-US" sz="1400" dirty="0" smtClean="0">
                <a:latin typeface="Calibri" panose="020F0502020204030204" pitchFamily="34" charset="0"/>
              </a:rPr>
              <a:t>vol.4, </a:t>
            </a:r>
            <a:r>
              <a:rPr lang="en-US" sz="1400" i="1" dirty="0" smtClean="0">
                <a:latin typeface="Calibri" panose="020F0502020204030204" pitchFamily="34" charset="0"/>
              </a:rPr>
              <a:t>Theology </a:t>
            </a:r>
            <a:r>
              <a:rPr lang="en-US" sz="1400" i="1" dirty="0">
                <a:latin typeface="Calibri" panose="020F0502020204030204" pitchFamily="34" charset="0"/>
              </a:rPr>
              <a:t>in the Public </a:t>
            </a:r>
            <a:r>
              <a:rPr lang="en-US" sz="1400" i="1" dirty="0" smtClean="0">
                <a:latin typeface="Calibri" panose="020F0502020204030204" pitchFamily="34" charset="0"/>
              </a:rPr>
              <a:t>Square</a:t>
            </a:r>
            <a:r>
              <a:rPr lang="en-US" sz="1400" dirty="0" smtClean="0">
                <a:latin typeface="Calibri" panose="020F0502020204030204" pitchFamily="34" charset="0"/>
              </a:rPr>
              <a:t>. Berlin: LIT </a:t>
            </a:r>
            <a:r>
              <a:rPr lang="en-US" sz="1400" dirty="0" err="1" smtClean="0">
                <a:latin typeface="Calibri" panose="020F0502020204030204" pitchFamily="34" charset="0"/>
              </a:rPr>
              <a:t>verlag</a:t>
            </a:r>
            <a:r>
              <a:rPr lang="en-US" sz="1400" dirty="0" smtClean="0">
                <a:latin typeface="Calibri" panose="020F0502020204030204" pitchFamily="34" charset="0"/>
              </a:rPr>
              <a:t>. </a:t>
            </a:r>
            <a:r>
              <a:rPr lang="en-US" sz="1400" dirty="0">
                <a:latin typeface="Calibri" panose="020F0502020204030204" pitchFamily="34" charset="0"/>
              </a:rPr>
              <a:t>11–23.</a:t>
            </a:r>
          </a:p>
          <a:p>
            <a:pPr marL="228600" lvl="0" indent="-228600" defTabSz="933450" eaLnBrk="0" hangingPunct="0">
              <a:spcBef>
                <a:spcPct val="30000"/>
              </a:spcBef>
              <a:defRPr/>
            </a:pPr>
            <a:endParaRPr lang="en-US" sz="1400" dirty="0">
              <a:latin typeface="Calibri" panose="020F0502020204030204" pitchFamily="34" charset="0"/>
            </a:endParaRPr>
          </a:p>
          <a:p>
            <a:pPr marL="228600" lvl="0" indent="-228600" defTabSz="933450" eaLnBrk="0" hangingPunct="0">
              <a:spcBef>
                <a:spcPct val="30000"/>
              </a:spcBef>
              <a:defRPr/>
            </a:pPr>
            <a:r>
              <a:rPr lang="en-US" sz="1400" dirty="0">
                <a:latin typeface="Calibri" panose="020F0502020204030204" pitchFamily="34" charset="0"/>
              </a:rPr>
              <a:t>Smit, </a:t>
            </a:r>
            <a:r>
              <a:rPr lang="en-US" sz="1400" dirty="0" smtClean="0">
                <a:latin typeface="Calibri" panose="020F0502020204030204" pitchFamily="34" charset="0"/>
              </a:rPr>
              <a:t>Dirk </a:t>
            </a:r>
            <a:r>
              <a:rPr lang="en-US" sz="1400" dirty="0">
                <a:latin typeface="Calibri" panose="020F0502020204030204" pitchFamily="34" charset="0"/>
              </a:rPr>
              <a:t>J. </a:t>
            </a:r>
            <a:r>
              <a:rPr lang="en-US" sz="1400" dirty="0" smtClean="0">
                <a:latin typeface="Calibri" panose="020F0502020204030204" pitchFamily="34" charset="0"/>
              </a:rPr>
              <a:t>2007. What </a:t>
            </a:r>
            <a:r>
              <a:rPr lang="en-US" sz="1400" dirty="0">
                <a:latin typeface="Calibri" panose="020F0502020204030204" pitchFamily="34" charset="0"/>
              </a:rPr>
              <a:t>Does ‘Public’ Mean? Questions with a View to Public </a:t>
            </a:r>
            <a:r>
              <a:rPr lang="en-US" sz="1400" dirty="0" smtClean="0">
                <a:latin typeface="Calibri" panose="020F0502020204030204" pitchFamily="34" charset="0"/>
              </a:rPr>
              <a:t>Theology</a:t>
            </a:r>
            <a:r>
              <a:rPr lang="en-US" sz="1400" dirty="0">
                <a:latin typeface="Calibri" panose="020F0502020204030204" pitchFamily="34" charset="0"/>
              </a:rPr>
              <a:t>,</a:t>
            </a:r>
            <a:r>
              <a:rPr lang="en-US" sz="1400" dirty="0" smtClean="0">
                <a:latin typeface="Calibri" panose="020F0502020204030204" pitchFamily="34" charset="0"/>
              </a:rPr>
              <a:t> in LD Hansen (ed.) </a:t>
            </a:r>
            <a:r>
              <a:rPr lang="en-US" sz="1400" i="1" dirty="0">
                <a:latin typeface="Calibri" panose="020F0502020204030204" pitchFamily="34" charset="0"/>
              </a:rPr>
              <a:t>Christian in Public Aims, Methodologies, and Issues in Public </a:t>
            </a:r>
            <a:r>
              <a:rPr lang="en-US" sz="1400" i="1" dirty="0" smtClean="0">
                <a:latin typeface="Calibri" panose="020F0502020204030204" pitchFamily="34" charset="0"/>
              </a:rPr>
              <a:t>Theology</a:t>
            </a:r>
            <a:r>
              <a:rPr lang="en-US" sz="1400" dirty="0" smtClean="0">
                <a:latin typeface="Calibri" panose="020F0502020204030204" pitchFamily="34" charset="0"/>
              </a:rPr>
              <a:t>. </a:t>
            </a:r>
            <a:r>
              <a:rPr lang="en-US" sz="1400" dirty="0">
                <a:latin typeface="Calibri" panose="020F0502020204030204" pitchFamily="34" charset="0"/>
              </a:rPr>
              <a:t>1st </a:t>
            </a:r>
            <a:r>
              <a:rPr lang="en-US" sz="1400" dirty="0" smtClean="0">
                <a:latin typeface="Calibri" panose="020F0502020204030204" pitchFamily="34" charset="0"/>
              </a:rPr>
              <a:t>ed. Stellenbosch: SUN press. 11–47. </a:t>
            </a:r>
          </a:p>
          <a:p>
            <a:pPr marL="228600" lvl="0" indent="-228600" defTabSz="933450" eaLnBrk="0" hangingPunct="0">
              <a:spcBef>
                <a:spcPct val="30000"/>
              </a:spcBef>
              <a:defRPr/>
            </a:pPr>
            <a:endParaRPr lang="en-US" sz="1400" dirty="0" smtClean="0">
              <a:latin typeface="Calibri" panose="020F0502020204030204" pitchFamily="34" charset="0"/>
            </a:endParaRPr>
          </a:p>
          <a:p>
            <a:pPr marL="228600" lvl="0" indent="-228600" defTabSz="933450" eaLnBrk="0" hangingPunct="0">
              <a:spcBef>
                <a:spcPct val="30000"/>
              </a:spcBef>
              <a:defRPr/>
            </a:pPr>
            <a:r>
              <a:rPr lang="en-US" sz="1400" dirty="0" smtClean="0">
                <a:latin typeface="Calibri" panose="020F0502020204030204" pitchFamily="34" charset="0"/>
              </a:rPr>
              <a:t>Tracy</a:t>
            </a:r>
            <a:r>
              <a:rPr lang="en-US" sz="1400" dirty="0">
                <a:latin typeface="Calibri" panose="020F0502020204030204" pitchFamily="34" charset="0"/>
              </a:rPr>
              <a:t>, David. </a:t>
            </a:r>
            <a:r>
              <a:rPr lang="en-US" sz="1400" dirty="0" smtClean="0">
                <a:latin typeface="Calibri" panose="020F0502020204030204" pitchFamily="34" charset="0"/>
              </a:rPr>
              <a:t>1981. The </a:t>
            </a:r>
            <a:r>
              <a:rPr lang="en-US" sz="1400" dirty="0">
                <a:latin typeface="Calibri" panose="020F0502020204030204" pitchFamily="34" charset="0"/>
              </a:rPr>
              <a:t>Analogical Imagination: Christian Theology and the Culture of </a:t>
            </a:r>
            <a:r>
              <a:rPr lang="en-US" sz="1400" dirty="0" smtClean="0">
                <a:latin typeface="Calibri" panose="020F0502020204030204" pitchFamily="34" charset="0"/>
              </a:rPr>
              <a:t>Pluralism. </a:t>
            </a:r>
            <a:r>
              <a:rPr lang="en-US" sz="1400" i="1" dirty="0" smtClean="0">
                <a:latin typeface="Calibri" panose="020F0502020204030204" pitchFamily="34" charset="0"/>
              </a:rPr>
              <a:t>Religious </a:t>
            </a:r>
            <a:r>
              <a:rPr lang="en-US" sz="1400" i="1" dirty="0">
                <a:latin typeface="Calibri" panose="020F0502020204030204" pitchFamily="34" charset="0"/>
              </a:rPr>
              <a:t>Studies Review</a:t>
            </a:r>
            <a:r>
              <a:rPr lang="en-US" sz="1400" dirty="0">
                <a:latin typeface="Calibri" panose="020F0502020204030204" pitchFamily="34" charset="0"/>
              </a:rPr>
              <a:t> 7, </a:t>
            </a:r>
            <a:r>
              <a:rPr lang="en-US" sz="1400" dirty="0" smtClean="0">
                <a:latin typeface="Calibri" panose="020F0502020204030204" pitchFamily="34" charset="0"/>
              </a:rPr>
              <a:t> 4: </a:t>
            </a:r>
            <a:r>
              <a:rPr lang="en-US" sz="1400" dirty="0">
                <a:latin typeface="Calibri" panose="020F0502020204030204" pitchFamily="34" charset="0"/>
              </a:rPr>
              <a:t>281–332.</a:t>
            </a:r>
          </a:p>
          <a:p>
            <a:pPr marL="228600" lvl="0" indent="-228600" defTabSz="933450" eaLnBrk="0" hangingPunct="0">
              <a:spcBef>
                <a:spcPct val="30000"/>
              </a:spcBef>
              <a:defRPr/>
            </a:pPr>
            <a:endParaRPr lang="en-US" sz="1400" dirty="0">
              <a:latin typeface="Calibri" panose="020F0502020204030204" pitchFamily="34" charset="0"/>
            </a:endParaRPr>
          </a:p>
          <a:p>
            <a:pPr marL="228600" lvl="0" indent="-228600" defTabSz="933450" eaLnBrk="0" hangingPunct="0">
              <a:spcBef>
                <a:spcPct val="30000"/>
              </a:spcBef>
              <a:defRPr/>
            </a:pPr>
            <a:endParaRPr lang="en-US" sz="1400" dirty="0">
              <a:latin typeface="Calibri" panose="020F0502020204030204" pitchFamily="34" charset="0"/>
            </a:endParaRPr>
          </a:p>
          <a:p>
            <a:pPr marL="228600" lvl="0" indent="-228600" defTabSz="933450" eaLnBrk="0" hangingPunct="0">
              <a:spcBef>
                <a:spcPct val="30000"/>
              </a:spcBef>
              <a:defRPr/>
            </a:pPr>
            <a:endParaRPr lang="en-ZA" sz="1400" dirty="0">
              <a:latin typeface="Calibri" panose="020F0502020204030204" pitchFamily="34" charset="0"/>
            </a:endParaRPr>
          </a:p>
        </p:txBody>
      </p:sp>
    </p:spTree>
    <p:extLst>
      <p:ext uri="{BB962C8B-B14F-4D97-AF65-F5344CB8AC3E}">
        <p14:creationId xmlns:p14="http://schemas.microsoft.com/office/powerpoint/2010/main" val="63975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2</a:t>
            </a:fld>
            <a:endParaRPr lang="en-ZA"/>
          </a:p>
        </p:txBody>
      </p:sp>
      <p:sp>
        <p:nvSpPr>
          <p:cNvPr id="13" name="TextBox 12"/>
          <p:cNvSpPr txBox="1"/>
          <p:nvPr/>
        </p:nvSpPr>
        <p:spPr>
          <a:xfrm>
            <a:off x="457200" y="2315778"/>
            <a:ext cx="7787208" cy="2554545"/>
          </a:xfrm>
          <a:prstGeom prst="rect">
            <a:avLst/>
          </a:prstGeom>
          <a:noFill/>
        </p:spPr>
        <p:txBody>
          <a:bodyPr wrap="square" rtlCol="0">
            <a:spAutoFit/>
          </a:bodyPr>
          <a:lstStyle/>
          <a:p>
            <a:pPr marL="342900" lvl="0" indent="-342900">
              <a:buFont typeface="Arial" charset="0"/>
              <a:buChar char="•"/>
              <a:defRPr sz="1800"/>
            </a:pPr>
            <a:r>
              <a:rPr lang="en-US" sz="2000" dirty="0">
                <a:latin typeface="Calibri" charset="0"/>
                <a:ea typeface="Calibri" charset="0"/>
                <a:cs typeface="Calibri" charset="0"/>
              </a:rPr>
              <a:t>Third year </a:t>
            </a:r>
            <a:r>
              <a:rPr lang="en-US" sz="2000" dirty="0" smtClean="0">
                <a:latin typeface="Calibri" charset="0"/>
                <a:ea typeface="Calibri" charset="0"/>
                <a:cs typeface="Calibri" charset="0"/>
              </a:rPr>
              <a:t>course that is compulsory for </a:t>
            </a:r>
            <a:r>
              <a:rPr lang="en-US" sz="2000" dirty="0" err="1" smtClean="0">
                <a:latin typeface="Calibri" charset="0"/>
                <a:ea typeface="Calibri" charset="0"/>
                <a:cs typeface="Calibri" charset="0"/>
              </a:rPr>
              <a:t>BTh</a:t>
            </a:r>
            <a:r>
              <a:rPr lang="en-US" sz="2000" dirty="0" smtClean="0">
                <a:latin typeface="Calibri" charset="0"/>
                <a:ea typeface="Calibri" charset="0"/>
                <a:cs typeface="Calibri" charset="0"/>
              </a:rPr>
              <a:t> and </a:t>
            </a:r>
            <a:r>
              <a:rPr lang="en-US" sz="2000" dirty="0" err="1" smtClean="0">
                <a:latin typeface="Calibri" charset="0"/>
                <a:ea typeface="Calibri" charset="0"/>
                <a:cs typeface="Calibri" charset="0"/>
              </a:rPr>
              <a:t>BDiv</a:t>
            </a:r>
            <a:r>
              <a:rPr lang="en-US" sz="2000" dirty="0" smtClean="0">
                <a:latin typeface="Calibri" charset="0"/>
                <a:ea typeface="Calibri" charset="0"/>
                <a:cs typeface="Calibri" charset="0"/>
              </a:rPr>
              <a:t> students</a:t>
            </a:r>
          </a:p>
          <a:p>
            <a:pPr marL="342900" lvl="0" indent="-342900">
              <a:buFont typeface="Arial" charset="0"/>
              <a:buChar char="•"/>
              <a:defRPr sz="1800"/>
            </a:pPr>
            <a:endParaRPr lang="en-US" sz="2000" dirty="0">
              <a:latin typeface="Calibri" charset="0"/>
              <a:ea typeface="Calibri" charset="0"/>
              <a:cs typeface="Calibri" charset="0"/>
            </a:endParaRPr>
          </a:p>
          <a:p>
            <a:pPr marL="342900" lvl="0" indent="-342900">
              <a:buFont typeface="Arial" charset="0"/>
              <a:buChar char="•"/>
              <a:defRPr sz="1800"/>
            </a:pPr>
            <a:r>
              <a:rPr lang="en-US" sz="2000" dirty="0">
                <a:latin typeface="Calibri" charset="0"/>
                <a:ea typeface="Calibri" charset="0"/>
                <a:cs typeface="Calibri" charset="0"/>
              </a:rPr>
              <a:t>HEQF Level </a:t>
            </a:r>
            <a:r>
              <a:rPr lang="en-US" sz="2000" dirty="0" smtClean="0">
                <a:latin typeface="Calibri" charset="0"/>
                <a:ea typeface="Calibri" charset="0"/>
                <a:cs typeface="Calibri" charset="0"/>
              </a:rPr>
              <a:t>7</a:t>
            </a:r>
          </a:p>
          <a:p>
            <a:pPr marL="342900" lvl="0" indent="-342900">
              <a:buFont typeface="Arial" charset="0"/>
              <a:buChar char="•"/>
              <a:defRPr sz="1800"/>
            </a:pPr>
            <a:endParaRPr lang="en-US" sz="2000" dirty="0">
              <a:latin typeface="Calibri" charset="0"/>
              <a:ea typeface="Calibri" charset="0"/>
              <a:cs typeface="Calibri" charset="0"/>
            </a:endParaRPr>
          </a:p>
          <a:p>
            <a:pPr marL="342900" lvl="0" indent="-342900">
              <a:buFont typeface="Arial" charset="0"/>
              <a:buChar char="•"/>
              <a:defRPr sz="1800"/>
            </a:pPr>
            <a:r>
              <a:rPr lang="en-US" sz="2000" dirty="0">
                <a:latin typeface="Calibri" charset="0"/>
                <a:ea typeface="Calibri" charset="0"/>
                <a:cs typeface="Calibri" charset="0"/>
              </a:rPr>
              <a:t>8 </a:t>
            </a:r>
            <a:r>
              <a:rPr lang="en-US" sz="2000" dirty="0" smtClean="0">
                <a:latin typeface="Calibri" charset="0"/>
                <a:ea typeface="Calibri" charset="0"/>
                <a:cs typeface="Calibri" charset="0"/>
              </a:rPr>
              <a:t>Credits</a:t>
            </a:r>
          </a:p>
          <a:p>
            <a:pPr marL="342900" lvl="0" indent="-342900">
              <a:buFont typeface="Arial" charset="0"/>
              <a:buChar char="•"/>
              <a:defRPr sz="1800"/>
            </a:pPr>
            <a:endParaRPr lang="en-US" sz="2000" dirty="0" smtClean="0">
              <a:latin typeface="Calibri" charset="0"/>
              <a:ea typeface="Calibri" charset="0"/>
              <a:cs typeface="Calibri" charset="0"/>
            </a:endParaRPr>
          </a:p>
          <a:p>
            <a:pPr marL="342900" lvl="0" indent="-342900">
              <a:buFont typeface="Arial" charset="0"/>
              <a:buChar char="•"/>
              <a:defRPr sz="1800"/>
            </a:pPr>
            <a:r>
              <a:rPr lang="en-US" sz="2000" dirty="0" smtClean="0">
                <a:latin typeface="Calibri" charset="0"/>
                <a:ea typeface="Calibri" charset="0"/>
                <a:cs typeface="Calibri" charset="0"/>
              </a:rPr>
              <a:t>Forms part of the Systematic Theology offering (i.e., the beliefs and ethics section of the course)</a:t>
            </a:r>
          </a:p>
        </p:txBody>
      </p:sp>
      <p:sp>
        <p:nvSpPr>
          <p:cNvPr id="14" name="TextBox 13"/>
          <p:cNvSpPr txBox="1"/>
          <p:nvPr/>
        </p:nvSpPr>
        <p:spPr>
          <a:xfrm>
            <a:off x="395536" y="1124744"/>
            <a:ext cx="7848872" cy="707886"/>
          </a:xfrm>
          <a:prstGeom prst="rect">
            <a:avLst/>
          </a:prstGeom>
          <a:noFill/>
        </p:spPr>
        <p:txBody>
          <a:bodyPr wrap="square" rtlCol="0">
            <a:spAutoFit/>
          </a:bodyPr>
          <a:lstStyle/>
          <a:p>
            <a:r>
              <a:rPr lang="en-ZA" sz="2000" b="1" dirty="0" smtClean="0">
                <a:latin typeface="Calibri" panose="020F0502020204030204" pitchFamily="34" charset="0"/>
              </a:rPr>
              <a:t>B)  Systematic Theology 312 </a:t>
            </a:r>
          </a:p>
          <a:p>
            <a:r>
              <a:rPr lang="en-ZA" sz="2000" b="1" dirty="0">
                <a:latin typeface="Calibri" panose="020F0502020204030204" pitchFamily="34" charset="0"/>
              </a:rPr>
              <a:t> </a:t>
            </a:r>
            <a:r>
              <a:rPr lang="en-ZA" sz="2000" b="1" dirty="0" smtClean="0">
                <a:latin typeface="Calibri" panose="020F0502020204030204" pitchFamily="34" charset="0"/>
              </a:rPr>
              <a:t>     Public Theology  – About the course</a:t>
            </a:r>
            <a:endParaRPr lang="en-ZA" sz="2000" b="1" dirty="0">
              <a:latin typeface="Calibri" panose="020F0502020204030204" pitchFamily="34" charset="0"/>
            </a:endParaRPr>
          </a:p>
        </p:txBody>
      </p:sp>
    </p:spTree>
    <p:extLst>
      <p:ext uri="{BB962C8B-B14F-4D97-AF65-F5344CB8AC3E}">
        <p14:creationId xmlns:p14="http://schemas.microsoft.com/office/powerpoint/2010/main" val="149620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3</a:t>
            </a:fld>
            <a:endParaRPr lang="en-ZA"/>
          </a:p>
        </p:txBody>
      </p:sp>
      <p:sp>
        <p:nvSpPr>
          <p:cNvPr id="13" name="TextBox 12"/>
          <p:cNvSpPr txBox="1"/>
          <p:nvPr/>
        </p:nvSpPr>
        <p:spPr>
          <a:xfrm>
            <a:off x="457200" y="2012701"/>
            <a:ext cx="7355160" cy="3939540"/>
          </a:xfrm>
          <a:prstGeom prst="rect">
            <a:avLst/>
          </a:prstGeom>
          <a:noFill/>
        </p:spPr>
        <p:txBody>
          <a:bodyPr wrap="square" rtlCol="0">
            <a:spAutoFit/>
          </a:bodyPr>
          <a:lstStyle/>
          <a:p>
            <a:pPr marL="244475" lvl="0" indent="-244475" defTabSz="321310">
              <a:spcBef>
                <a:spcPts val="1000"/>
              </a:spcBef>
              <a:defRPr sz="1800"/>
            </a:pPr>
            <a:r>
              <a:rPr lang="en-US" sz="2000" dirty="0" smtClean="0">
                <a:latin typeface="Calibri" charset="0"/>
                <a:ea typeface="Calibri" charset="0"/>
                <a:cs typeface="Calibri" charset="0"/>
              </a:rPr>
              <a:t>By the end of the course learners should be able to:</a:t>
            </a:r>
          </a:p>
          <a:p>
            <a:pPr marL="244475" lvl="0" indent="-244475" defTabSz="321310">
              <a:spcBef>
                <a:spcPts val="1000"/>
              </a:spcBef>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Account</a:t>
            </a:r>
            <a:r>
              <a:rPr lang="en-US" sz="2000" dirty="0" smtClean="0">
                <a:latin typeface="Calibri" charset="0"/>
                <a:ea typeface="Calibri" charset="0"/>
                <a:cs typeface="Calibri" charset="0"/>
              </a:rPr>
              <a:t> </a:t>
            </a:r>
            <a:r>
              <a:rPr lang="en-US" sz="2000" dirty="0">
                <a:latin typeface="Calibri" charset="0"/>
                <a:ea typeface="Calibri" charset="0"/>
                <a:cs typeface="Calibri" charset="0"/>
              </a:rPr>
              <a:t>for the meaning, nature, </a:t>
            </a:r>
            <a:r>
              <a:rPr lang="en-US" sz="2000" dirty="0" smtClean="0">
                <a:latin typeface="Calibri" charset="0"/>
                <a:ea typeface="Calibri" charset="0"/>
                <a:cs typeface="Calibri" charset="0"/>
              </a:rPr>
              <a:t>methods </a:t>
            </a:r>
            <a:r>
              <a:rPr lang="en-US" sz="2000" dirty="0">
                <a:latin typeface="Calibri" charset="0"/>
                <a:ea typeface="Calibri" charset="0"/>
                <a:cs typeface="Calibri" charset="0"/>
              </a:rPr>
              <a:t>and issues of public theology and its ethical role in public life. </a:t>
            </a: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Identify</a:t>
            </a:r>
            <a:r>
              <a:rPr lang="en-US" sz="2000" b="1" dirty="0">
                <a:latin typeface="Calibri" charset="0"/>
                <a:ea typeface="Calibri" charset="0"/>
                <a:cs typeface="Calibri" charset="0"/>
              </a:rPr>
              <a:t>, </a:t>
            </a:r>
            <a:r>
              <a:rPr lang="en-US" sz="2000" b="1" dirty="0" smtClean="0">
                <a:latin typeface="Calibri" charset="0"/>
                <a:ea typeface="Calibri" charset="0"/>
                <a:cs typeface="Calibri" charset="0"/>
              </a:rPr>
              <a:t>recognize </a:t>
            </a:r>
            <a:r>
              <a:rPr lang="en-US" sz="2000" b="1" dirty="0">
                <a:latin typeface="Calibri" charset="0"/>
                <a:ea typeface="Calibri" charset="0"/>
                <a:cs typeface="Calibri" charset="0"/>
              </a:rPr>
              <a:t>and critique </a:t>
            </a:r>
            <a:r>
              <a:rPr lang="en-US" sz="2000" dirty="0">
                <a:latin typeface="Calibri" charset="0"/>
                <a:ea typeface="Calibri" charset="0"/>
                <a:cs typeface="Calibri" charset="0"/>
              </a:rPr>
              <a:t>relevant arguments of an ethical nature within the public </a:t>
            </a:r>
            <a:r>
              <a:rPr lang="en-US" sz="2000" dirty="0" smtClean="0">
                <a:latin typeface="Calibri" charset="0"/>
                <a:ea typeface="Calibri" charset="0"/>
                <a:cs typeface="Calibri" charset="0"/>
              </a:rPr>
              <a:t>domain and the various publics of society</a:t>
            </a:r>
          </a:p>
          <a:p>
            <a:pPr lvl="0" defTabSz="321310">
              <a:spcBef>
                <a:spcPts val="1000"/>
              </a:spcBef>
              <a:defRPr sz="1800"/>
            </a:pPr>
            <a:r>
              <a:rPr lang="en-US" sz="2000" dirty="0" smtClean="0">
                <a:latin typeface="Calibri" charset="0"/>
                <a:ea typeface="Calibri" charset="0"/>
                <a:cs typeface="Calibri" charset="0"/>
              </a:rPr>
              <a:t> </a:t>
            </a: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Apply</a:t>
            </a:r>
            <a:r>
              <a:rPr lang="en-US" sz="2000" dirty="0" smtClean="0">
                <a:latin typeface="Calibri" charset="0"/>
                <a:ea typeface="Calibri" charset="0"/>
                <a:cs typeface="Calibri" charset="0"/>
              </a:rPr>
              <a:t> </a:t>
            </a:r>
            <a:r>
              <a:rPr lang="en-US" sz="2000" dirty="0">
                <a:latin typeface="Calibri" charset="0"/>
                <a:ea typeface="Calibri" charset="0"/>
                <a:cs typeface="Calibri" charset="0"/>
              </a:rPr>
              <a:t>Christian theological resources and insights to various public morality </a:t>
            </a:r>
            <a:r>
              <a:rPr lang="en-US" sz="2000" dirty="0" smtClean="0">
                <a:latin typeface="Calibri" charset="0"/>
                <a:ea typeface="Calibri" charset="0"/>
                <a:cs typeface="Calibri" charset="0"/>
              </a:rPr>
              <a:t>challenges.</a:t>
            </a:r>
          </a:p>
        </p:txBody>
      </p:sp>
      <p:sp>
        <p:nvSpPr>
          <p:cNvPr id="14" name="TextBox 13"/>
          <p:cNvSpPr txBox="1"/>
          <p:nvPr/>
        </p:nvSpPr>
        <p:spPr>
          <a:xfrm>
            <a:off x="395536" y="1124744"/>
            <a:ext cx="7848872" cy="707886"/>
          </a:xfrm>
          <a:prstGeom prst="rect">
            <a:avLst/>
          </a:prstGeom>
          <a:noFill/>
        </p:spPr>
        <p:txBody>
          <a:bodyPr wrap="square" rtlCol="0">
            <a:spAutoFit/>
          </a:bodyPr>
          <a:lstStyle/>
          <a:p>
            <a:r>
              <a:rPr lang="en-ZA" sz="2000" b="1" dirty="0" smtClean="0">
                <a:latin typeface="Calibri" panose="020F0502020204030204" pitchFamily="34" charset="0"/>
              </a:rPr>
              <a:t>C)  Systematic Theology 312 </a:t>
            </a:r>
          </a:p>
          <a:p>
            <a:r>
              <a:rPr lang="en-ZA" sz="2000" b="1" dirty="0">
                <a:latin typeface="Calibri" panose="020F0502020204030204" pitchFamily="34" charset="0"/>
              </a:rPr>
              <a:t> </a:t>
            </a:r>
            <a:r>
              <a:rPr lang="en-ZA" sz="2000" b="1" dirty="0" smtClean="0">
                <a:latin typeface="Calibri" panose="020F0502020204030204" pitchFamily="34" charset="0"/>
              </a:rPr>
              <a:t>     Public Theology – Outcomes</a:t>
            </a:r>
            <a:endParaRPr lang="en-ZA" sz="2000" b="1" dirty="0">
              <a:latin typeface="Calibri" panose="020F0502020204030204" pitchFamily="34" charset="0"/>
            </a:endParaRPr>
          </a:p>
        </p:txBody>
      </p:sp>
    </p:spTree>
    <p:extLst>
      <p:ext uri="{BB962C8B-B14F-4D97-AF65-F5344CB8AC3E}">
        <p14:creationId xmlns:p14="http://schemas.microsoft.com/office/powerpoint/2010/main" val="873864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4</a:t>
            </a:fld>
            <a:endParaRPr lang="en-ZA"/>
          </a:p>
        </p:txBody>
      </p:sp>
      <p:sp>
        <p:nvSpPr>
          <p:cNvPr id="13" name="TextBox 12"/>
          <p:cNvSpPr txBox="1"/>
          <p:nvPr/>
        </p:nvSpPr>
        <p:spPr>
          <a:xfrm>
            <a:off x="457200" y="2012701"/>
            <a:ext cx="7355160" cy="3939540"/>
          </a:xfrm>
          <a:prstGeom prst="rect">
            <a:avLst/>
          </a:prstGeom>
          <a:noFill/>
        </p:spPr>
        <p:txBody>
          <a:bodyPr wrap="square" rtlCol="0">
            <a:spAutoFit/>
          </a:bodyPr>
          <a:lstStyle/>
          <a:p>
            <a:pPr marL="244475" lvl="0" indent="-244475" defTabSz="321310">
              <a:spcBef>
                <a:spcPts val="1000"/>
              </a:spcBef>
              <a:defRPr sz="1800"/>
            </a:pPr>
            <a:r>
              <a:rPr lang="en-US" sz="2000" dirty="0" smtClean="0">
                <a:latin typeface="Calibri" charset="0"/>
                <a:ea typeface="Calibri" charset="0"/>
                <a:cs typeface="Calibri" charset="0"/>
              </a:rPr>
              <a:t>By the end of the course learners should be able to:</a:t>
            </a:r>
          </a:p>
          <a:p>
            <a:pPr marL="244475" lvl="0" indent="-244475" defTabSz="321310">
              <a:spcBef>
                <a:spcPts val="1000"/>
              </a:spcBef>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Provide thought leadership</a:t>
            </a:r>
            <a:r>
              <a:rPr lang="en-US" sz="2000" dirty="0" smtClean="0">
                <a:latin typeface="Calibri" charset="0"/>
                <a:ea typeface="Calibri" charset="0"/>
                <a:cs typeface="Calibri" charset="0"/>
              </a:rPr>
              <a:t> in church and public life towards responsible moral formation for a more humane public life.</a:t>
            </a:r>
          </a:p>
          <a:p>
            <a:pPr marL="342900" lvl="0" indent="-342900" defTabSz="321310">
              <a:spcBef>
                <a:spcPts val="1000"/>
              </a:spcBef>
              <a:buFont typeface="Arial" charset="0"/>
              <a:buChar char="•"/>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Responsibly engage </a:t>
            </a:r>
            <a:r>
              <a:rPr lang="en-US" sz="2000" dirty="0" smtClean="0">
                <a:latin typeface="Calibri" charset="0"/>
                <a:ea typeface="Calibri" charset="0"/>
                <a:cs typeface="Calibri" charset="0"/>
              </a:rPr>
              <a:t>their faith within a variety of publics in society working for the common good.</a:t>
            </a:r>
          </a:p>
          <a:p>
            <a:pPr marL="342900" lvl="0" indent="-342900" defTabSz="321310">
              <a:spcBef>
                <a:spcPts val="1000"/>
              </a:spcBef>
              <a:buFont typeface="Arial" charset="0"/>
              <a:buChar char="•"/>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b="1" dirty="0" smtClean="0">
                <a:latin typeface="Calibri" charset="0"/>
                <a:ea typeface="Calibri" charset="0"/>
                <a:cs typeface="Calibri" charset="0"/>
              </a:rPr>
              <a:t>Contribute constructively </a:t>
            </a:r>
            <a:r>
              <a:rPr lang="en-US" sz="2000" dirty="0" smtClean="0">
                <a:latin typeface="Calibri" charset="0"/>
                <a:ea typeface="Calibri" charset="0"/>
                <a:cs typeface="Calibri" charset="0"/>
              </a:rPr>
              <a:t>towards issues of public concern from the perspective of their theological convictions</a:t>
            </a:r>
            <a:r>
              <a:rPr lang="en-US" sz="1600" dirty="0" smtClean="0">
                <a:latin typeface="Calibri" charset="0"/>
                <a:ea typeface="Calibri" charset="0"/>
                <a:cs typeface="Calibri" charset="0"/>
              </a:rPr>
              <a:t>.</a:t>
            </a:r>
            <a:endParaRPr lang="en-US" sz="1600" dirty="0">
              <a:latin typeface="Calibri" charset="0"/>
              <a:ea typeface="Calibri" charset="0"/>
              <a:cs typeface="Calibri" charset="0"/>
            </a:endParaRPr>
          </a:p>
        </p:txBody>
      </p:sp>
      <p:sp>
        <p:nvSpPr>
          <p:cNvPr id="14" name="TextBox 13"/>
          <p:cNvSpPr txBox="1"/>
          <p:nvPr/>
        </p:nvSpPr>
        <p:spPr>
          <a:xfrm>
            <a:off x="395536" y="1124744"/>
            <a:ext cx="7848872" cy="707886"/>
          </a:xfrm>
          <a:prstGeom prst="rect">
            <a:avLst/>
          </a:prstGeom>
          <a:noFill/>
        </p:spPr>
        <p:txBody>
          <a:bodyPr wrap="square" rtlCol="0">
            <a:spAutoFit/>
          </a:bodyPr>
          <a:lstStyle/>
          <a:p>
            <a:r>
              <a:rPr lang="en-ZA" sz="2000" b="1" dirty="0">
                <a:latin typeface="Calibri" panose="020F0502020204030204" pitchFamily="34" charset="0"/>
              </a:rPr>
              <a:t>C</a:t>
            </a:r>
            <a:r>
              <a:rPr lang="en-ZA" sz="2000" b="1" dirty="0" smtClean="0">
                <a:latin typeface="Calibri" panose="020F0502020204030204" pitchFamily="34" charset="0"/>
              </a:rPr>
              <a:t>)  Systematic Theology 312 </a:t>
            </a:r>
          </a:p>
          <a:p>
            <a:r>
              <a:rPr lang="en-ZA" sz="2000" b="1" dirty="0">
                <a:latin typeface="Calibri" panose="020F0502020204030204" pitchFamily="34" charset="0"/>
              </a:rPr>
              <a:t> </a:t>
            </a:r>
            <a:r>
              <a:rPr lang="en-ZA" sz="2000" b="1" dirty="0" smtClean="0">
                <a:latin typeface="Calibri" panose="020F0502020204030204" pitchFamily="34" charset="0"/>
              </a:rPr>
              <a:t>     Public Theology – Outcomes</a:t>
            </a:r>
            <a:endParaRPr lang="en-ZA" sz="2000" b="1" dirty="0">
              <a:latin typeface="Calibri" panose="020F0502020204030204" pitchFamily="34" charset="0"/>
            </a:endParaRPr>
          </a:p>
        </p:txBody>
      </p:sp>
    </p:spTree>
    <p:extLst>
      <p:ext uri="{BB962C8B-B14F-4D97-AF65-F5344CB8AC3E}">
        <p14:creationId xmlns:p14="http://schemas.microsoft.com/office/powerpoint/2010/main" val="54514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5</a:t>
            </a:fld>
            <a:endParaRPr lang="en-ZA"/>
          </a:p>
        </p:txBody>
      </p:sp>
      <p:sp>
        <p:nvSpPr>
          <p:cNvPr id="13" name="TextBox 12"/>
          <p:cNvSpPr txBox="1"/>
          <p:nvPr/>
        </p:nvSpPr>
        <p:spPr>
          <a:xfrm>
            <a:off x="540659" y="2116090"/>
            <a:ext cx="7558626" cy="3323987"/>
          </a:xfrm>
          <a:prstGeom prst="rect">
            <a:avLst/>
          </a:prstGeom>
          <a:noFill/>
        </p:spPr>
        <p:txBody>
          <a:bodyPr wrap="square" rtlCol="0">
            <a:spAutoFit/>
          </a:bodyPr>
          <a:lstStyle/>
          <a:p>
            <a:pPr marL="244475" lvl="0" indent="-244475" defTabSz="321310">
              <a:spcBef>
                <a:spcPts val="1000"/>
              </a:spcBef>
              <a:defRPr sz="1800"/>
            </a:pPr>
            <a:r>
              <a:rPr lang="en-US" sz="2000" dirty="0" smtClean="0">
                <a:latin typeface="Calibri" charset="0"/>
                <a:ea typeface="Calibri" charset="0"/>
                <a:cs typeface="Calibri" charset="0"/>
              </a:rPr>
              <a:t>Public Theology in a nutshell:</a:t>
            </a:r>
          </a:p>
          <a:p>
            <a:pPr marL="244475" lvl="0" indent="-244475" defTabSz="321310">
              <a:spcBef>
                <a:spcPts val="1000"/>
              </a:spcBef>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dirty="0" smtClean="0">
                <a:latin typeface="Calibri" charset="0"/>
                <a:ea typeface="Calibri" charset="0"/>
                <a:cs typeface="Calibri" charset="0"/>
              </a:rPr>
              <a:t>Not just the difference between ‘private’ and ’public’ faith. (Smit 2013:11-23)</a:t>
            </a:r>
          </a:p>
          <a:p>
            <a:pPr marL="342900" lvl="0" indent="-342900" defTabSz="321310">
              <a:spcBef>
                <a:spcPts val="1000"/>
              </a:spcBef>
              <a:buFont typeface="Arial" charset="0"/>
              <a:buChar char="•"/>
              <a:defRPr sz="1800"/>
            </a:pPr>
            <a:endParaRPr lang="en-US" sz="2000" dirty="0" smtClean="0">
              <a:latin typeface="Calibri" charset="0"/>
              <a:ea typeface="Calibri" charset="0"/>
              <a:cs typeface="Calibri" charset="0"/>
            </a:endParaRPr>
          </a:p>
          <a:p>
            <a:pPr marL="342900" lvl="0" indent="-342900" defTabSz="321310">
              <a:spcBef>
                <a:spcPts val="1000"/>
              </a:spcBef>
              <a:buFont typeface="Arial" charset="0"/>
              <a:buChar char="•"/>
              <a:defRPr sz="1800"/>
            </a:pPr>
            <a:r>
              <a:rPr lang="en-US" sz="2000" dirty="0" smtClean="0">
                <a:latin typeface="Calibri" charset="0"/>
                <a:ea typeface="Calibri" charset="0"/>
                <a:cs typeface="Calibri" charset="0"/>
              </a:rPr>
              <a:t>Jürgen Habermas (Smit 2007)</a:t>
            </a:r>
          </a:p>
          <a:p>
            <a:pPr marL="800100" lvl="1" indent="-342900" defTabSz="321310">
              <a:spcBef>
                <a:spcPts val="1000"/>
              </a:spcBef>
              <a:buFont typeface="Arial" charset="0"/>
              <a:buChar char="•"/>
              <a:defRPr sz="1800"/>
            </a:pPr>
            <a:r>
              <a:rPr lang="en-US" sz="2000" dirty="0" smtClean="0">
                <a:latin typeface="Calibri" charset="0"/>
                <a:ea typeface="Calibri" charset="0"/>
                <a:cs typeface="Calibri" charset="0"/>
              </a:rPr>
              <a:t>Critical theory </a:t>
            </a:r>
          </a:p>
          <a:p>
            <a:pPr marL="800100" lvl="1" indent="-342900" defTabSz="321310">
              <a:spcBef>
                <a:spcPts val="1000"/>
              </a:spcBef>
              <a:buFont typeface="Arial" charset="0"/>
              <a:buChar char="•"/>
              <a:defRPr sz="1800"/>
            </a:pPr>
            <a:r>
              <a:rPr lang="en-US" sz="2000" dirty="0" smtClean="0">
                <a:latin typeface="Calibri" charset="0"/>
                <a:ea typeface="Calibri" charset="0"/>
                <a:cs typeface="Calibri" charset="0"/>
              </a:rPr>
              <a:t>Discourse ethics</a:t>
            </a:r>
          </a:p>
        </p:txBody>
      </p:sp>
      <p:sp>
        <p:nvSpPr>
          <p:cNvPr id="14" name="TextBox 13"/>
          <p:cNvSpPr txBox="1"/>
          <p:nvPr/>
        </p:nvSpPr>
        <p:spPr>
          <a:xfrm>
            <a:off x="395536" y="1124744"/>
            <a:ext cx="7848872" cy="1015663"/>
          </a:xfrm>
          <a:prstGeom prst="rect">
            <a:avLst/>
          </a:prstGeom>
          <a:noFill/>
        </p:spPr>
        <p:txBody>
          <a:bodyPr wrap="square" rtlCol="0">
            <a:spAutoFit/>
          </a:bodyPr>
          <a:lstStyle/>
          <a:p>
            <a:r>
              <a:rPr lang="en-ZA" sz="2000" b="1" dirty="0" smtClean="0">
                <a:latin typeface="Calibri" panose="020F0502020204030204" pitchFamily="34" charset="0"/>
              </a:rPr>
              <a:t>D)  Systematic Theology 312 </a:t>
            </a:r>
          </a:p>
          <a:p>
            <a:r>
              <a:rPr lang="en-ZA" sz="2000" b="1" dirty="0">
                <a:latin typeface="Calibri" panose="020F0502020204030204" pitchFamily="34" charset="0"/>
              </a:rPr>
              <a:t> </a:t>
            </a:r>
            <a:r>
              <a:rPr lang="en-ZA" sz="2000" b="1" dirty="0" smtClean="0">
                <a:latin typeface="Calibri" panose="020F0502020204030204" pitchFamily="34" charset="0"/>
              </a:rPr>
              <a:t>     Public Theology – What is public theology?</a:t>
            </a:r>
          </a:p>
          <a:p>
            <a:endParaRPr lang="en-ZA" sz="2000" b="1" dirty="0">
              <a:latin typeface="Calibri" panose="020F0502020204030204" pitchFamily="34" charset="0"/>
            </a:endParaRPr>
          </a:p>
        </p:txBody>
      </p:sp>
    </p:spTree>
    <p:extLst>
      <p:ext uri="{BB962C8B-B14F-4D97-AF65-F5344CB8AC3E}">
        <p14:creationId xmlns:p14="http://schemas.microsoft.com/office/powerpoint/2010/main" val="85291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115616" y="175232"/>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12" name="Slide Number Placeholder 11"/>
          <p:cNvSpPr>
            <a:spLocks noGrp="1"/>
          </p:cNvSpPr>
          <p:nvPr>
            <p:ph type="sldNum" sz="quarter" idx="10"/>
          </p:nvPr>
        </p:nvSpPr>
        <p:spPr/>
        <p:txBody>
          <a:bodyPr/>
          <a:lstStyle/>
          <a:p>
            <a:pPr>
              <a:defRPr/>
            </a:pPr>
            <a:fld id="{2B350FD6-EB46-4260-9B46-235B82311A72}" type="slidenum">
              <a:rPr lang="en-ZA" smtClean="0"/>
              <a:pPr>
                <a:defRPr/>
              </a:pPr>
              <a:t>6</a:t>
            </a:fld>
            <a:endParaRPr lang="en-ZA"/>
          </a:p>
        </p:txBody>
      </p:sp>
      <p:sp>
        <p:nvSpPr>
          <p:cNvPr id="13" name="TextBox 12"/>
          <p:cNvSpPr txBox="1"/>
          <p:nvPr/>
        </p:nvSpPr>
        <p:spPr>
          <a:xfrm>
            <a:off x="540659" y="2173922"/>
            <a:ext cx="7558626" cy="4760278"/>
          </a:xfrm>
          <a:prstGeom prst="rect">
            <a:avLst/>
          </a:prstGeom>
          <a:noFill/>
        </p:spPr>
        <p:txBody>
          <a:bodyPr wrap="square" rtlCol="0">
            <a:spAutoFit/>
          </a:bodyPr>
          <a:lstStyle/>
          <a:p>
            <a:pPr marL="342900" indent="-342900" defTabSz="321310">
              <a:spcBef>
                <a:spcPts val="1000"/>
              </a:spcBef>
              <a:buFont typeface="Arial" charset="0"/>
              <a:buChar char="•"/>
              <a:defRPr sz="1800"/>
            </a:pPr>
            <a:r>
              <a:rPr lang="en-US" sz="2000" dirty="0" smtClean="0">
                <a:latin typeface="Calibri" charset="0"/>
                <a:ea typeface="Calibri" charset="0"/>
                <a:cs typeface="Calibri" charset="0"/>
              </a:rPr>
              <a:t>David </a:t>
            </a:r>
            <a:r>
              <a:rPr lang="en-US" sz="2000" dirty="0">
                <a:latin typeface="Calibri" charset="0"/>
                <a:ea typeface="Calibri" charset="0"/>
                <a:cs typeface="Calibri" charset="0"/>
              </a:rPr>
              <a:t>Tracy – The Analogical imagination (1981) (three publics)</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Church</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Theological academy</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Society at </a:t>
            </a:r>
            <a:r>
              <a:rPr lang="en-US" sz="2000" dirty="0" smtClean="0">
                <a:latin typeface="Calibri" charset="0"/>
                <a:ea typeface="Calibri" charset="0"/>
                <a:cs typeface="Calibri" charset="0"/>
              </a:rPr>
              <a:t>large</a:t>
            </a:r>
          </a:p>
          <a:p>
            <a:pPr marL="800100" lvl="1" indent="-342900" defTabSz="321310">
              <a:spcBef>
                <a:spcPts val="1000"/>
              </a:spcBef>
              <a:buFont typeface="Arial" charset="0"/>
              <a:buChar char="•"/>
              <a:defRPr sz="1800"/>
            </a:pPr>
            <a:endParaRPr lang="en-US" sz="2000" dirty="0" smtClean="0">
              <a:latin typeface="Calibri" charset="0"/>
              <a:ea typeface="Calibri" charset="0"/>
              <a:cs typeface="Calibri" charset="0"/>
            </a:endParaRPr>
          </a:p>
          <a:p>
            <a:pPr marL="342900" lvl="1" indent="-342900" defTabSz="321310">
              <a:spcBef>
                <a:spcPts val="1000"/>
              </a:spcBef>
              <a:buFont typeface="Arial" charset="0"/>
              <a:buChar char="•"/>
              <a:defRPr sz="1800"/>
            </a:pPr>
            <a:r>
              <a:rPr lang="en-US" sz="2000" dirty="0" smtClean="0">
                <a:latin typeface="Calibri" charset="0"/>
                <a:ea typeface="Calibri" charset="0"/>
                <a:cs typeface="Calibri" charset="0"/>
              </a:rPr>
              <a:t>Nico </a:t>
            </a:r>
            <a:r>
              <a:rPr lang="en-US" sz="2000" dirty="0">
                <a:latin typeface="Calibri" charset="0"/>
                <a:ea typeface="Calibri" charset="0"/>
                <a:cs typeface="Calibri" charset="0"/>
              </a:rPr>
              <a:t>Koopman (2010) – three basic questions:</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Public nature of God’s love (and will)</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Public rationality of God’s love (and will)</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The public meaning and nature of God’s love (and will)</a:t>
            </a:r>
          </a:p>
          <a:p>
            <a:pPr marL="800100" lvl="1" indent="-342900" defTabSz="321310">
              <a:spcBef>
                <a:spcPts val="1000"/>
              </a:spcBef>
              <a:buFont typeface="Arial" charset="0"/>
              <a:buChar char="•"/>
              <a:defRPr sz="1800"/>
            </a:pPr>
            <a:r>
              <a:rPr lang="en-US" sz="2000" dirty="0">
                <a:latin typeface="Calibri" charset="0"/>
                <a:ea typeface="Calibri" charset="0"/>
                <a:cs typeface="Calibri" charset="0"/>
              </a:rPr>
              <a:t>‘bilingualism’</a:t>
            </a:r>
          </a:p>
          <a:p>
            <a:pPr marL="244475" lvl="0" indent="-244475" defTabSz="321310">
              <a:spcBef>
                <a:spcPts val="1000"/>
              </a:spcBef>
              <a:defRPr sz="1800"/>
            </a:pPr>
            <a:endParaRPr lang="en-US" sz="2000" dirty="0" smtClean="0">
              <a:latin typeface="Calibri" charset="0"/>
              <a:ea typeface="Calibri" charset="0"/>
              <a:cs typeface="Calibri" charset="0"/>
            </a:endParaRPr>
          </a:p>
        </p:txBody>
      </p:sp>
      <p:sp>
        <p:nvSpPr>
          <p:cNvPr id="14" name="TextBox 13"/>
          <p:cNvSpPr txBox="1"/>
          <p:nvPr/>
        </p:nvSpPr>
        <p:spPr>
          <a:xfrm>
            <a:off x="395536" y="1124744"/>
            <a:ext cx="7848872" cy="1015663"/>
          </a:xfrm>
          <a:prstGeom prst="rect">
            <a:avLst/>
          </a:prstGeom>
          <a:noFill/>
        </p:spPr>
        <p:txBody>
          <a:bodyPr wrap="square" rtlCol="0">
            <a:spAutoFit/>
          </a:bodyPr>
          <a:lstStyle/>
          <a:p>
            <a:r>
              <a:rPr lang="en-ZA" sz="2000" b="1" dirty="0" smtClean="0">
                <a:latin typeface="Calibri" panose="020F0502020204030204" pitchFamily="34" charset="0"/>
              </a:rPr>
              <a:t>D)  Systematic Theology 312 </a:t>
            </a:r>
          </a:p>
          <a:p>
            <a:r>
              <a:rPr lang="en-ZA" sz="2000" b="1" dirty="0">
                <a:latin typeface="Calibri" panose="020F0502020204030204" pitchFamily="34" charset="0"/>
              </a:rPr>
              <a:t> </a:t>
            </a:r>
            <a:r>
              <a:rPr lang="en-ZA" sz="2000" b="1" dirty="0" smtClean="0">
                <a:latin typeface="Calibri" panose="020F0502020204030204" pitchFamily="34" charset="0"/>
              </a:rPr>
              <a:t>     Public Theology – What is public theology?</a:t>
            </a:r>
          </a:p>
          <a:p>
            <a:endParaRPr lang="en-ZA" sz="2000" b="1" dirty="0">
              <a:latin typeface="Calibri" panose="020F0502020204030204" pitchFamily="34" charset="0"/>
            </a:endParaRPr>
          </a:p>
        </p:txBody>
      </p:sp>
    </p:spTree>
    <p:extLst>
      <p:ext uri="{BB962C8B-B14F-4D97-AF65-F5344CB8AC3E}">
        <p14:creationId xmlns:p14="http://schemas.microsoft.com/office/powerpoint/2010/main" val="154058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82130" y="205265"/>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7</a:t>
            </a:fld>
            <a:endParaRPr lang="en-ZA"/>
          </a:p>
        </p:txBody>
      </p:sp>
      <p:sp>
        <p:nvSpPr>
          <p:cNvPr id="5" name="TextBox 4"/>
          <p:cNvSpPr txBox="1"/>
          <p:nvPr/>
        </p:nvSpPr>
        <p:spPr>
          <a:xfrm>
            <a:off x="395536" y="1124744"/>
            <a:ext cx="4608512" cy="400110"/>
          </a:xfrm>
          <a:prstGeom prst="rect">
            <a:avLst/>
          </a:prstGeom>
          <a:noFill/>
        </p:spPr>
        <p:txBody>
          <a:bodyPr wrap="square" rtlCol="0">
            <a:spAutoFit/>
          </a:bodyPr>
          <a:lstStyle/>
          <a:p>
            <a:r>
              <a:rPr lang="en-ZA" sz="2000" b="1" dirty="0">
                <a:latin typeface="Calibri" panose="020F0502020204030204" pitchFamily="34" charset="0"/>
              </a:rPr>
              <a:t>E</a:t>
            </a:r>
            <a:r>
              <a:rPr lang="en-ZA" sz="2000" b="1" dirty="0" smtClean="0">
                <a:latin typeface="Calibri" panose="020F0502020204030204" pitchFamily="34" charset="0"/>
              </a:rPr>
              <a:t>)  Rationale behind the design</a:t>
            </a:r>
            <a:endParaRPr lang="en-ZA" sz="2000" b="1" dirty="0">
              <a:latin typeface="Calibri" panose="020F0502020204030204" pitchFamily="34" charset="0"/>
            </a:endParaRPr>
          </a:p>
        </p:txBody>
      </p:sp>
      <p:sp>
        <p:nvSpPr>
          <p:cNvPr id="3" name="TextBox 2"/>
          <p:cNvSpPr txBox="1"/>
          <p:nvPr/>
        </p:nvSpPr>
        <p:spPr>
          <a:xfrm>
            <a:off x="4669374" y="1853208"/>
            <a:ext cx="3744416" cy="4401205"/>
          </a:xfrm>
          <a:prstGeom prst="rect">
            <a:avLst/>
          </a:prstGeom>
          <a:noFill/>
        </p:spPr>
        <p:txBody>
          <a:bodyPr wrap="square" rtlCol="0">
            <a:spAutoFit/>
          </a:bodyPr>
          <a:lstStyle/>
          <a:p>
            <a:r>
              <a:rPr lang="en-ZA" sz="2000" dirty="0" smtClean="0">
                <a:latin typeface="Calibri" panose="020F0502020204030204" pitchFamily="34" charset="0"/>
              </a:rPr>
              <a:t>Learning </a:t>
            </a:r>
            <a:r>
              <a:rPr lang="en-ZA" sz="2000" dirty="0">
                <a:latin typeface="Calibri" panose="020F0502020204030204" pitchFamily="34" charset="0"/>
              </a:rPr>
              <a:t>style</a:t>
            </a:r>
            <a:r>
              <a:rPr lang="en-ZA" sz="2000" dirty="0" smtClean="0">
                <a:latin typeface="Calibri" panose="020F0502020204030204" pitchFamily="34" charset="0"/>
              </a:rPr>
              <a:t>:</a:t>
            </a:r>
          </a:p>
          <a:p>
            <a:endParaRPr lang="en-ZA" sz="2000" dirty="0">
              <a:latin typeface="Calibri" panose="020F0502020204030204" pitchFamily="34" charset="0"/>
            </a:endParaRPr>
          </a:p>
          <a:p>
            <a:pPr marL="342900" indent="-342900">
              <a:buFont typeface="Arial" charset="0"/>
              <a:buChar char="•"/>
            </a:pPr>
            <a:r>
              <a:rPr lang="en-ZA" sz="2000" dirty="0">
                <a:latin typeface="Calibri" panose="020F0502020204030204" pitchFamily="34" charset="0"/>
              </a:rPr>
              <a:t>Cognitive</a:t>
            </a:r>
          </a:p>
          <a:p>
            <a:pPr marL="342900" indent="-342900">
              <a:buFont typeface="Arial" charset="0"/>
              <a:buChar char="•"/>
            </a:pPr>
            <a:r>
              <a:rPr lang="en-ZA" sz="2000" dirty="0">
                <a:latin typeface="Calibri" panose="020F0502020204030204" pitchFamily="34" charset="0"/>
              </a:rPr>
              <a:t>Reflective</a:t>
            </a:r>
          </a:p>
          <a:p>
            <a:pPr marL="342900" indent="-342900">
              <a:buFont typeface="Arial" charset="0"/>
              <a:buChar char="•"/>
            </a:pPr>
            <a:r>
              <a:rPr lang="en-ZA" sz="2000" dirty="0">
                <a:latin typeface="Calibri" panose="020F0502020204030204" pitchFamily="34" charset="0"/>
              </a:rPr>
              <a:t>Integrated</a:t>
            </a:r>
          </a:p>
          <a:p>
            <a:endParaRPr lang="en-ZA" sz="2000" dirty="0" smtClean="0">
              <a:latin typeface="Calibri" panose="020F0502020204030204" pitchFamily="34" charset="0"/>
            </a:endParaRPr>
          </a:p>
          <a:p>
            <a:endParaRPr lang="en-ZA" sz="2000" dirty="0">
              <a:latin typeface="Calibri" panose="020F0502020204030204" pitchFamily="34" charset="0"/>
            </a:endParaRPr>
          </a:p>
          <a:p>
            <a:r>
              <a:rPr lang="en-ZA" sz="2000" dirty="0">
                <a:latin typeface="Calibri" panose="020F0502020204030204" pitchFamily="34" charset="0"/>
              </a:rPr>
              <a:t>Assessment</a:t>
            </a:r>
            <a:r>
              <a:rPr lang="en-ZA" sz="2000" dirty="0" smtClean="0">
                <a:latin typeface="Calibri" panose="020F0502020204030204" pitchFamily="34" charset="0"/>
              </a:rPr>
              <a:t>:</a:t>
            </a:r>
          </a:p>
          <a:p>
            <a:endParaRPr lang="en-ZA" sz="2000" dirty="0" smtClean="0">
              <a:latin typeface="Calibri" panose="020F0502020204030204" pitchFamily="34" charset="0"/>
            </a:endParaRPr>
          </a:p>
          <a:p>
            <a:pPr marL="342900" indent="-342900">
              <a:buFont typeface="Arial" charset="0"/>
              <a:buChar char="•"/>
            </a:pPr>
            <a:r>
              <a:rPr lang="en-ZA" sz="2000" dirty="0" smtClean="0">
                <a:latin typeface="Calibri" panose="020F0502020204030204" pitchFamily="34" charset="0"/>
              </a:rPr>
              <a:t>Group participation</a:t>
            </a:r>
          </a:p>
          <a:p>
            <a:pPr marL="342900" indent="-342900">
              <a:buFont typeface="Arial" charset="0"/>
              <a:buChar char="•"/>
            </a:pPr>
            <a:r>
              <a:rPr lang="en-ZA" sz="2000" dirty="0" smtClean="0">
                <a:latin typeface="Calibri" panose="020F0502020204030204" pitchFamily="34" charset="0"/>
              </a:rPr>
              <a:t>Personal reflection (DEAL)</a:t>
            </a:r>
          </a:p>
          <a:p>
            <a:pPr marL="342900" indent="-342900">
              <a:buFont typeface="Arial" charset="0"/>
              <a:buChar char="•"/>
            </a:pPr>
            <a:r>
              <a:rPr lang="en-ZA" sz="2000" dirty="0" smtClean="0">
                <a:latin typeface="Calibri" panose="020F0502020204030204" pitchFamily="34" charset="0"/>
              </a:rPr>
              <a:t>Theoretical formulation</a:t>
            </a:r>
          </a:p>
          <a:p>
            <a:pPr marL="342900" indent="-342900">
              <a:buFont typeface="Arial" charset="0"/>
              <a:buChar char="•"/>
            </a:pPr>
            <a:r>
              <a:rPr lang="en-ZA" sz="2000" dirty="0" smtClean="0">
                <a:latin typeface="Calibri" panose="020F0502020204030204" pitchFamily="34" charset="0"/>
              </a:rPr>
              <a:t>Integrated assessment</a:t>
            </a:r>
            <a:endParaRPr lang="en-ZA" sz="2000" dirty="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p:txBody>
      </p:sp>
      <p:sp>
        <p:nvSpPr>
          <p:cNvPr id="7" name="TextBox 6"/>
          <p:cNvSpPr txBox="1"/>
          <p:nvPr/>
        </p:nvSpPr>
        <p:spPr>
          <a:xfrm>
            <a:off x="691952" y="1853208"/>
            <a:ext cx="3736032" cy="4093428"/>
          </a:xfrm>
          <a:prstGeom prst="rect">
            <a:avLst/>
          </a:prstGeom>
          <a:noFill/>
        </p:spPr>
        <p:txBody>
          <a:bodyPr wrap="square" rtlCol="0">
            <a:spAutoFit/>
          </a:bodyPr>
          <a:lstStyle/>
          <a:p>
            <a:r>
              <a:rPr lang="en-ZA" sz="2000" dirty="0" smtClean="0">
                <a:latin typeface="Calibri" panose="020F0502020204030204" pitchFamily="34" charset="0"/>
              </a:rPr>
              <a:t>Learning objectives:</a:t>
            </a:r>
          </a:p>
          <a:p>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b="1" dirty="0" smtClean="0">
                <a:latin typeface="Calibri" panose="020F0502020204030204" pitchFamily="34" charset="0"/>
              </a:rPr>
              <a:t>Experiencing</a:t>
            </a:r>
            <a:r>
              <a:rPr lang="en-ZA" sz="2000" dirty="0" smtClean="0">
                <a:latin typeface="Calibri" panose="020F0502020204030204" pitchFamily="34" charset="0"/>
              </a:rPr>
              <a:t> the ‘inhabitants’ and ‘spaces’ of each public and their concerns</a:t>
            </a:r>
          </a:p>
          <a:p>
            <a:pPr marL="342900" indent="-342900">
              <a:buFont typeface="Arial" panose="020B0604020202020204" pitchFamily="34" charset="0"/>
              <a:buChar char="•"/>
            </a:pPr>
            <a:r>
              <a:rPr lang="en-ZA" sz="2000" b="1" dirty="0" smtClean="0">
                <a:latin typeface="Calibri" panose="020F0502020204030204" pitchFamily="34" charset="0"/>
              </a:rPr>
              <a:t>Identifying</a:t>
            </a:r>
            <a:r>
              <a:rPr lang="en-ZA" sz="2000" dirty="0" smtClean="0">
                <a:latin typeface="Calibri" panose="020F0502020204030204" pitchFamily="34" charset="0"/>
              </a:rPr>
              <a:t> the sources that have currency for each public.</a:t>
            </a:r>
          </a:p>
          <a:p>
            <a:pPr marL="342900" indent="-342900">
              <a:buFont typeface="Arial" panose="020B0604020202020204" pitchFamily="34" charset="0"/>
              <a:buChar char="•"/>
            </a:pPr>
            <a:r>
              <a:rPr lang="en-ZA" sz="2000" b="1" dirty="0" smtClean="0">
                <a:latin typeface="Calibri" panose="020F0502020204030204" pitchFamily="34" charset="0"/>
              </a:rPr>
              <a:t>Touching base</a:t>
            </a:r>
            <a:r>
              <a:rPr lang="en-ZA" sz="2000" dirty="0" smtClean="0">
                <a:latin typeface="Calibri" panose="020F0502020204030204" pitchFamily="34" charset="0"/>
              </a:rPr>
              <a:t> with the appropriate language that operates in each public.</a:t>
            </a:r>
          </a:p>
          <a:p>
            <a:pPr marL="342900" indent="-342900">
              <a:buFont typeface="Arial" panose="020B0604020202020204" pitchFamily="34" charset="0"/>
              <a:buChar char="•"/>
            </a:pPr>
            <a:r>
              <a:rPr lang="en-ZA" sz="2000" b="1" dirty="0" smtClean="0">
                <a:latin typeface="Calibri" panose="020F0502020204030204" pitchFamily="34" charset="0"/>
              </a:rPr>
              <a:t>Beginning to understanding</a:t>
            </a:r>
            <a:r>
              <a:rPr lang="en-ZA" sz="2000" dirty="0" smtClean="0">
                <a:latin typeface="Calibri" panose="020F0502020204030204" pitchFamily="34" charset="0"/>
              </a:rPr>
              <a:t> the need for bilingualism between the publics.</a:t>
            </a:r>
          </a:p>
        </p:txBody>
      </p:sp>
    </p:spTree>
    <p:extLst>
      <p:ext uri="{BB962C8B-B14F-4D97-AF65-F5344CB8AC3E}">
        <p14:creationId xmlns:p14="http://schemas.microsoft.com/office/powerpoint/2010/main" val="813371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82130" y="205265"/>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8</a:t>
            </a:fld>
            <a:endParaRPr lang="en-ZA"/>
          </a:p>
        </p:txBody>
      </p:sp>
      <p:sp>
        <p:nvSpPr>
          <p:cNvPr id="5" name="TextBox 4"/>
          <p:cNvSpPr txBox="1"/>
          <p:nvPr/>
        </p:nvSpPr>
        <p:spPr>
          <a:xfrm>
            <a:off x="395536" y="1124744"/>
            <a:ext cx="4608512" cy="400110"/>
          </a:xfrm>
          <a:prstGeom prst="rect">
            <a:avLst/>
          </a:prstGeom>
          <a:noFill/>
        </p:spPr>
        <p:txBody>
          <a:bodyPr wrap="square" rtlCol="0">
            <a:spAutoFit/>
          </a:bodyPr>
          <a:lstStyle/>
          <a:p>
            <a:r>
              <a:rPr lang="en-ZA" sz="2000" b="1" dirty="0">
                <a:latin typeface="Calibri" panose="020F0502020204030204" pitchFamily="34" charset="0"/>
              </a:rPr>
              <a:t>F</a:t>
            </a:r>
            <a:r>
              <a:rPr lang="en-ZA" sz="2000" b="1" dirty="0" smtClean="0">
                <a:latin typeface="Calibri" panose="020F0502020204030204" pitchFamily="34" charset="0"/>
              </a:rPr>
              <a:t>)  Resources and planning</a:t>
            </a:r>
            <a:endParaRPr lang="en-ZA" sz="2000" b="1" dirty="0">
              <a:latin typeface="Calibri" panose="020F0502020204030204" pitchFamily="34" charset="0"/>
            </a:endParaRPr>
          </a:p>
        </p:txBody>
      </p:sp>
      <p:sp>
        <p:nvSpPr>
          <p:cNvPr id="9" name="TextBox 8"/>
          <p:cNvSpPr txBox="1"/>
          <p:nvPr/>
        </p:nvSpPr>
        <p:spPr>
          <a:xfrm>
            <a:off x="683568" y="1709204"/>
            <a:ext cx="3962400" cy="4708981"/>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Calibri" panose="020F0502020204030204" pitchFamily="34" charset="0"/>
              </a:rPr>
              <a:t>Plan the route of the pilgrimage (related to World Council of Churches objectives and Course outcomes).</a:t>
            </a:r>
          </a:p>
          <a:p>
            <a:pPr marL="342900" indent="-342900">
              <a:buFont typeface="Arial" panose="020B0604020202020204" pitchFamily="34" charset="0"/>
              <a:buChar char="•"/>
            </a:pPr>
            <a:r>
              <a:rPr lang="en-ZA" sz="2000" dirty="0" smtClean="0">
                <a:latin typeface="Calibri" panose="020F0502020204030204" pitchFamily="34" charset="0"/>
              </a:rPr>
              <a:t>Invite participants from each ‘public’ to address the students.</a:t>
            </a:r>
          </a:p>
          <a:p>
            <a:pPr marL="342900" indent="-342900">
              <a:buFont typeface="Arial" panose="020B0604020202020204" pitchFamily="34" charset="0"/>
              <a:buChar char="•"/>
            </a:pPr>
            <a:r>
              <a:rPr lang="en-ZA" sz="2000" dirty="0" smtClean="0">
                <a:latin typeface="Calibri" panose="020F0502020204030204" pitchFamily="34" charset="0"/>
              </a:rPr>
              <a:t>Post written and video preparation for students to SUNlearn.</a:t>
            </a:r>
          </a:p>
          <a:p>
            <a:pPr marL="342900" indent="-342900">
              <a:buFont typeface="Arial" panose="020B0604020202020204" pitchFamily="34" charset="0"/>
              <a:buChar char="•"/>
            </a:pPr>
            <a:r>
              <a:rPr lang="en-ZA" sz="2000" dirty="0" smtClean="0">
                <a:latin typeface="Calibri" panose="020F0502020204030204" pitchFamily="34" charset="0"/>
              </a:rPr>
              <a:t>Design the DEAL reflection sheet and circulate in advance.</a:t>
            </a:r>
          </a:p>
          <a:p>
            <a:pPr marL="342900" indent="-342900">
              <a:buFont typeface="Arial" panose="020B0604020202020204" pitchFamily="34" charset="0"/>
              <a:buChar char="•"/>
            </a:pPr>
            <a:r>
              <a:rPr lang="en-ZA" sz="2000" dirty="0" smtClean="0">
                <a:latin typeface="Calibri" panose="020F0502020204030204" pitchFamily="34" charset="0"/>
              </a:rPr>
              <a:t>Prepare the assessment instructions and questions on </a:t>
            </a:r>
            <a:r>
              <a:rPr lang="en-ZA" sz="2000" dirty="0" err="1" smtClean="0">
                <a:latin typeface="Calibri" panose="020F0502020204030204" pitchFamily="34" charset="0"/>
              </a:rPr>
              <a:t>SUNlearn</a:t>
            </a:r>
            <a:endParaRPr lang="en-ZA" sz="2000" dirty="0" smtClean="0">
              <a:latin typeface="Calibri" panose="020F0502020204030204" pitchFamily="34" charset="0"/>
            </a:endParaRPr>
          </a:p>
          <a:p>
            <a:pPr marL="342900" indent="-342900">
              <a:buFont typeface="Arial" panose="020B0604020202020204" pitchFamily="34" charset="0"/>
              <a:buChar char="•"/>
            </a:pPr>
            <a:endParaRPr lang="en-ZA" sz="2000" dirty="0" smtClean="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064" y="1497422"/>
            <a:ext cx="3533428" cy="261529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485516"/>
            <a:ext cx="2980132" cy="2299829"/>
          </a:xfrm>
          <a:prstGeom prst="rect">
            <a:avLst/>
          </a:prstGeom>
        </p:spPr>
      </p:pic>
    </p:spTree>
    <p:extLst>
      <p:ext uri="{BB962C8B-B14F-4D97-AF65-F5344CB8AC3E}">
        <p14:creationId xmlns:p14="http://schemas.microsoft.com/office/powerpoint/2010/main" val="2126558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61248"/>
            <a:ext cx="1373188" cy="1001713"/>
          </a:xfrm>
          <a:prstGeom prst="rect">
            <a:avLst/>
          </a:prstGeom>
        </p:spPr>
      </p:pic>
      <p:sp>
        <p:nvSpPr>
          <p:cNvPr id="8" name="TextBox 7"/>
          <p:cNvSpPr txBox="1"/>
          <p:nvPr/>
        </p:nvSpPr>
        <p:spPr>
          <a:xfrm>
            <a:off x="1082130" y="205265"/>
            <a:ext cx="7128792" cy="769441"/>
          </a:xfrm>
          <a:prstGeom prst="rect">
            <a:avLst/>
          </a:prstGeom>
          <a:noFill/>
        </p:spPr>
        <p:txBody>
          <a:bodyPr wrap="square" rtlCol="0">
            <a:spAutoFit/>
          </a:bodyPr>
          <a:lstStyle/>
          <a:p>
            <a:r>
              <a:rPr lang="en-ZA" sz="2200" dirty="0">
                <a:latin typeface="Calibri" panose="020F0502020204030204" pitchFamily="34" charset="0"/>
              </a:rPr>
              <a:t>Public Theology for the Public Good: A Blended Teaching and Learning Approach to Theological Education</a:t>
            </a:r>
          </a:p>
        </p:txBody>
      </p:sp>
      <p:sp>
        <p:nvSpPr>
          <p:cNvPr id="2" name="Slide Number Placeholder 1"/>
          <p:cNvSpPr>
            <a:spLocks noGrp="1"/>
          </p:cNvSpPr>
          <p:nvPr>
            <p:ph type="sldNum" sz="quarter" idx="10"/>
          </p:nvPr>
        </p:nvSpPr>
        <p:spPr/>
        <p:txBody>
          <a:bodyPr/>
          <a:lstStyle/>
          <a:p>
            <a:pPr>
              <a:defRPr/>
            </a:pPr>
            <a:fld id="{2B350FD6-EB46-4260-9B46-235B82311A72}" type="slidenum">
              <a:rPr lang="en-ZA" smtClean="0"/>
              <a:pPr>
                <a:defRPr/>
              </a:pPr>
              <a:t>9</a:t>
            </a:fld>
            <a:endParaRPr lang="en-ZA"/>
          </a:p>
        </p:txBody>
      </p:sp>
      <p:sp>
        <p:nvSpPr>
          <p:cNvPr id="5" name="TextBox 4"/>
          <p:cNvSpPr txBox="1"/>
          <p:nvPr/>
        </p:nvSpPr>
        <p:spPr>
          <a:xfrm>
            <a:off x="395536" y="1124744"/>
            <a:ext cx="2952328" cy="400110"/>
          </a:xfrm>
          <a:prstGeom prst="rect">
            <a:avLst/>
          </a:prstGeom>
          <a:noFill/>
        </p:spPr>
        <p:txBody>
          <a:bodyPr wrap="square" rtlCol="0">
            <a:spAutoFit/>
          </a:bodyPr>
          <a:lstStyle/>
          <a:p>
            <a:r>
              <a:rPr lang="en-ZA" sz="2000" b="1" dirty="0">
                <a:latin typeface="Calibri" panose="020F0502020204030204" pitchFamily="34" charset="0"/>
              </a:rPr>
              <a:t>G</a:t>
            </a:r>
            <a:r>
              <a:rPr lang="en-ZA" sz="2000" b="1" dirty="0" smtClean="0">
                <a:latin typeface="Calibri" panose="020F0502020204030204" pitchFamily="34" charset="0"/>
              </a:rPr>
              <a:t>)  Authentic Learning</a:t>
            </a:r>
            <a:endParaRPr lang="en-ZA" sz="2000" b="1" dirty="0">
              <a:latin typeface="Calibri" panose="020F0502020204030204" pitchFamily="34" charset="0"/>
            </a:endParaRPr>
          </a:p>
        </p:txBody>
      </p:sp>
      <p:sp>
        <p:nvSpPr>
          <p:cNvPr id="3" name="TextBox 2"/>
          <p:cNvSpPr txBox="1"/>
          <p:nvPr/>
        </p:nvSpPr>
        <p:spPr>
          <a:xfrm>
            <a:off x="539552" y="1700808"/>
            <a:ext cx="7920880" cy="4093428"/>
          </a:xfrm>
          <a:prstGeom prst="rect">
            <a:avLst/>
          </a:prstGeom>
          <a:noFill/>
        </p:spPr>
        <p:txBody>
          <a:bodyPr wrap="square" rtlCol="0">
            <a:spAutoFit/>
          </a:bodyPr>
          <a:lstStyle/>
          <a:p>
            <a:pPr marL="342900" indent="-342900">
              <a:buFont typeface="Arial" panose="020B0604020202020204" pitchFamily="34" charset="0"/>
              <a:buChar char="•"/>
            </a:pPr>
            <a:r>
              <a:rPr lang="en-ZA" sz="2000" dirty="0" smtClean="0">
                <a:latin typeface="Calibri" panose="020F0502020204030204" pitchFamily="34" charset="0"/>
              </a:rPr>
              <a:t>The pedagogical structure of this intervention is one of  ‘Authentic Learning’- a term and structured concept coined by Herrington and Oliver in 2000 (Bozalek et al, 2013: 630)</a:t>
            </a:r>
          </a:p>
          <a:p>
            <a:pPr marL="342900" indent="-342900">
              <a:buFont typeface="Arial" panose="020B0604020202020204" pitchFamily="34" charset="0"/>
              <a:buChar char="•"/>
            </a:pPr>
            <a:endParaRPr lang="en-ZA" sz="2000" dirty="0">
              <a:latin typeface="Calibri" panose="020F0502020204030204" pitchFamily="34" charset="0"/>
            </a:endParaRPr>
          </a:p>
          <a:p>
            <a:pPr marL="342900" indent="-342900">
              <a:buFont typeface="Arial" panose="020B0604020202020204" pitchFamily="34" charset="0"/>
              <a:buChar char="•"/>
            </a:pPr>
            <a:r>
              <a:rPr lang="en-ZA" sz="2000" dirty="0" smtClean="0">
                <a:latin typeface="Calibri" panose="020F0502020204030204" pitchFamily="34" charset="0"/>
              </a:rPr>
              <a:t>Links to our own institutional graduate attributes :</a:t>
            </a:r>
          </a:p>
          <a:p>
            <a:r>
              <a:rPr lang="en-ZA" sz="2000" dirty="0" smtClean="0">
                <a:latin typeface="Calibri" panose="020F0502020204030204" pitchFamily="34" charset="0"/>
              </a:rPr>
              <a:t>	An </a:t>
            </a:r>
            <a:r>
              <a:rPr lang="en-ZA" sz="2000" dirty="0">
                <a:latin typeface="Calibri" panose="020F0502020204030204" pitchFamily="34" charset="0"/>
              </a:rPr>
              <a:t>enquiring mind</a:t>
            </a:r>
          </a:p>
          <a:p>
            <a:r>
              <a:rPr lang="en-ZA" sz="2000" dirty="0">
                <a:latin typeface="Calibri" panose="020F0502020204030204" pitchFamily="34" charset="0"/>
              </a:rPr>
              <a:t> </a:t>
            </a:r>
            <a:r>
              <a:rPr lang="en-ZA" sz="2000" dirty="0" smtClean="0">
                <a:latin typeface="Calibri" panose="020F0502020204030204" pitchFamily="34" charset="0"/>
              </a:rPr>
              <a:t>   	An </a:t>
            </a:r>
            <a:r>
              <a:rPr lang="en-ZA" sz="2000" dirty="0">
                <a:latin typeface="Calibri" panose="020F0502020204030204" pitchFamily="34" charset="0"/>
              </a:rPr>
              <a:t>engaged citizen</a:t>
            </a:r>
          </a:p>
          <a:p>
            <a:r>
              <a:rPr lang="en-ZA" sz="2000" dirty="0" smtClean="0">
                <a:latin typeface="Calibri" panose="020F0502020204030204" pitchFamily="34" charset="0"/>
              </a:rPr>
              <a:t>     	A </a:t>
            </a:r>
            <a:r>
              <a:rPr lang="en-ZA" sz="2000" dirty="0">
                <a:latin typeface="Calibri" panose="020F0502020204030204" pitchFamily="34" charset="0"/>
              </a:rPr>
              <a:t>dynamic professional</a:t>
            </a:r>
          </a:p>
          <a:p>
            <a:r>
              <a:rPr lang="en-ZA" sz="2000" dirty="0" smtClean="0">
                <a:latin typeface="Calibri" panose="020F0502020204030204" pitchFamily="34" charset="0"/>
              </a:rPr>
              <a:t>     	A </a:t>
            </a:r>
            <a:r>
              <a:rPr lang="en-ZA" sz="2000" dirty="0">
                <a:latin typeface="Calibri" panose="020F0502020204030204" pitchFamily="34" charset="0"/>
              </a:rPr>
              <a:t>well-rounded </a:t>
            </a:r>
            <a:r>
              <a:rPr lang="en-ZA" sz="2000" dirty="0" smtClean="0">
                <a:latin typeface="Calibri" panose="020F0502020204030204" pitchFamily="34" charset="0"/>
              </a:rPr>
              <a:t>individual</a:t>
            </a:r>
          </a:p>
          <a:p>
            <a:r>
              <a:rPr lang="en-ZA" sz="2000" dirty="0">
                <a:latin typeface="Calibri" panose="020F0502020204030204" pitchFamily="34" charset="0"/>
              </a:rPr>
              <a:t> </a:t>
            </a:r>
            <a:r>
              <a:rPr lang="en-ZA" sz="2000" dirty="0" smtClean="0">
                <a:latin typeface="Calibri" panose="020F0502020204030204" pitchFamily="34" charset="0"/>
              </a:rPr>
              <a:t>     (</a:t>
            </a:r>
            <a:r>
              <a:rPr lang="en-ZA" sz="2000" dirty="0">
                <a:latin typeface="Calibri" panose="020F0502020204030204" pitchFamily="34" charset="0"/>
              </a:rPr>
              <a:t>see Jacobs &amp; </a:t>
            </a:r>
            <a:r>
              <a:rPr lang="en-ZA" sz="2000" dirty="0" smtClean="0">
                <a:latin typeface="Calibri" panose="020F0502020204030204" pitchFamily="34" charset="0"/>
              </a:rPr>
              <a:t>Strydom 2014 for a comprehensive discussion)</a:t>
            </a:r>
          </a:p>
          <a:p>
            <a:endParaRPr lang="en-ZA" sz="2000" dirty="0" smtClean="0">
              <a:latin typeface="Calibri" panose="020F0502020204030204" pitchFamily="34" charset="0"/>
            </a:endParaRPr>
          </a:p>
          <a:p>
            <a:pPr marL="342900" indent="-342900">
              <a:buFont typeface="Arial" panose="020B0604020202020204" pitchFamily="34" charset="0"/>
              <a:buChar char="•"/>
            </a:pPr>
            <a:r>
              <a:rPr lang="en-ZA" sz="2000" dirty="0" smtClean="0">
                <a:latin typeface="Calibri" panose="020F0502020204030204" pitchFamily="34" charset="0"/>
              </a:rPr>
              <a:t>An attempt to create an environment for embedded and embodied theology.</a:t>
            </a:r>
            <a:endParaRPr lang="en-ZA" sz="2000" dirty="0">
              <a:latin typeface="Calibri" panose="020F0502020204030204" pitchFamily="34" charset="0"/>
            </a:endParaRPr>
          </a:p>
        </p:txBody>
      </p:sp>
    </p:spTree>
    <p:extLst>
      <p:ext uri="{BB962C8B-B14F-4D97-AF65-F5344CB8AC3E}">
        <p14:creationId xmlns:p14="http://schemas.microsoft.com/office/powerpoint/2010/main" val="323859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one"/>
  <p:tag name="BRANCHTO" val="264"/>
  <p:tag name="ISPRING_RESOURCE_PATHS_HASH_PRESENTER" val="ea284385171d38823a69cffc9f71671ebd99ed2"/>
</p:tagLst>
</file>

<file path=ppt/theme/theme1.xml><?xml version="1.0" encoding="utf-8"?>
<a:theme xmlns:a="http://schemas.openxmlformats.org/drawingml/2006/main" name="US132_ppt Template">
  <a:themeElements>
    <a:clrScheme name="">
      <a:dk1>
        <a:srgbClr val="000000"/>
      </a:dk1>
      <a:lt1>
        <a:srgbClr val="FFFFFF"/>
      </a:lt1>
      <a:dk2>
        <a:srgbClr val="FFFFFF"/>
      </a:dk2>
      <a:lt2>
        <a:srgbClr val="75263D"/>
      </a:lt2>
      <a:accent1>
        <a:srgbClr val="8C969C"/>
      </a:accent1>
      <a:accent2>
        <a:srgbClr val="967140"/>
      </a:accent2>
      <a:accent3>
        <a:srgbClr val="FFFFFF"/>
      </a:accent3>
      <a:accent4>
        <a:srgbClr val="000000"/>
      </a:accent4>
      <a:accent5>
        <a:srgbClr val="C5C9CB"/>
      </a:accent5>
      <a:accent6>
        <a:srgbClr val="876639"/>
      </a:accent6>
      <a:hlink>
        <a:srgbClr val="004086"/>
      </a:hlink>
      <a:folHlink>
        <a:srgbClr val="000000"/>
      </a:folHlink>
    </a:clrScheme>
    <a:fontScheme name="US132_ppt Templat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S132_ppt Template 1">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871465-2A12-4B72-AA1E-7A4D8045B15D}"/>
</file>

<file path=customXml/itemProps2.xml><?xml version="1.0" encoding="utf-8"?>
<ds:datastoreItem xmlns:ds="http://schemas.openxmlformats.org/officeDocument/2006/customXml" ds:itemID="{BDC4322F-3D8E-483B-B5DB-099B5AB11650}"/>
</file>

<file path=customXml/itemProps3.xml><?xml version="1.0" encoding="utf-8"?>
<ds:datastoreItem xmlns:ds="http://schemas.openxmlformats.org/officeDocument/2006/customXml" ds:itemID="{42CA80D3-C665-4CF8-9FC7-F2EB515DAA97}"/>
</file>

<file path=docProps/app.xml><?xml version="1.0" encoding="utf-8"?>
<Properties xmlns="http://schemas.openxmlformats.org/officeDocument/2006/extended-properties" xmlns:vt="http://schemas.openxmlformats.org/officeDocument/2006/docPropsVTypes">
  <Template>US132_ppt Template</Template>
  <TotalTime>2133</TotalTime>
  <Words>2349</Words>
  <Application>Microsoft Office PowerPoint</Application>
  <PresentationFormat>On-screen Show (4:3)</PresentationFormat>
  <Paragraphs>226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Symbol</vt:lpstr>
      <vt:lpstr>Times New Roman</vt:lpstr>
      <vt:lpstr>US132_ppt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4 November 2012</dc:title>
  <dc:creator>Van der Westhuizen, HJM, Mev &lt;hvdwest@sun.ac.za&gt;</dc:creator>
  <cp:lastModifiedBy>Swart, C, Mej &lt;claudias2@sun.ac.za&gt;</cp:lastModifiedBy>
  <cp:revision>87</cp:revision>
  <cp:lastPrinted>2016-09-27T07:44:26Z</cp:lastPrinted>
  <dcterms:created xsi:type="dcterms:W3CDTF">2012-10-25T09:34:08Z</dcterms:created>
  <dcterms:modified xsi:type="dcterms:W3CDTF">2016-10-31T09:59:15Z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