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1"/>
  </p:sldMasterIdLst>
  <p:notesMasterIdLst>
    <p:notesMasterId r:id="rId21"/>
  </p:notesMasterIdLst>
  <p:sldIdLst>
    <p:sldId id="571" r:id="rId2"/>
    <p:sldId id="2147375864" r:id="rId3"/>
    <p:sldId id="2147375897" r:id="rId4"/>
    <p:sldId id="2147375895" r:id="rId5"/>
    <p:sldId id="2147375863" r:id="rId6"/>
    <p:sldId id="2147375898" r:id="rId7"/>
    <p:sldId id="2147375866" r:id="rId8"/>
    <p:sldId id="2147375899" r:id="rId9"/>
    <p:sldId id="2147375872" r:id="rId10"/>
    <p:sldId id="2147375871" r:id="rId11"/>
    <p:sldId id="2147375873" r:id="rId12"/>
    <p:sldId id="2147375894" r:id="rId13"/>
    <p:sldId id="2147375874" r:id="rId14"/>
    <p:sldId id="280" r:id="rId15"/>
    <p:sldId id="4573" r:id="rId16"/>
    <p:sldId id="263" r:id="rId17"/>
    <p:sldId id="2147375829" r:id="rId18"/>
    <p:sldId id="262" r:id="rId19"/>
    <p:sldId id="21473758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20C841-8FDC-FFC9-E102-163F882B4752}" name="Sesethu Mazoza" initials="" userId="S::Sesethu.Mazoza@Treasury.gov.za::9899edff-41ab-41b8-b22a-08d2d7319af2" providerId="AD"/>
  <p188:author id="{B22AD749-6658-2DFD-6C14-84593A326F1C}" name="Sesethu Mazoza" initials="SM" userId="S::sesethu.mazoza@treasury.gov.za::9899edff-41ab-41b8-b22a-08d2d7319af2" providerId="AD"/>
  <p188:author id="{450AE066-FDED-2545-CD13-8EA57FB5976B}" name="Lesiba Ledwaba" initials="LL" userId="S::Lesiba.Ledwaba@Treasury.gov.za::91414dd5-355c-4552-b49f-f651a8891acf" providerId="AD"/>
  <p188:author id="{F961A9A4-110B-E21E-063C-F23ACCC6635D}" name="Lesiba Ledwaba" initials="LL" userId="S::lesiba.ledwaba@treasury.gov.za::91414dd5-355c-4552-b49f-f651a8891acf" providerId="AD"/>
  <p188:author id="{74442FF2-254E-43C4-0E1C-7999A933F90B}" name="Rendani Randela" initials="RR" userId="S::rendani.randela@treasury.gov.za::6f95bf1f-45b4-4fb6-b8e0-b4f3360595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EAF03-B6AB-4A6B-BDB9-1002716DE104}" v="1" dt="2026-05-20T04:57:47.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zatreasury-my.sharepoint.com/personal/sesethu_mazoza_treasury_gov_za/Documents/2025%20MTEF%20Submissions/Baseline%20Analysis_%202025%20MTEF/Peace%20and%20Security_%20Spending%20Outcomes%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Proportion!$B$14</c:f>
              <c:strCache>
                <c:ptCount val="1"/>
                <c:pt idx="0">
                  <c:v>Compensation of employees</c:v>
                </c:pt>
              </c:strCache>
            </c:strRef>
          </c:tx>
          <c:spPr>
            <a:solidFill>
              <a:schemeClr val="accent1"/>
            </a:solidFill>
            <a:ln>
              <a:noFill/>
            </a:ln>
            <a:effectLst/>
          </c:spPr>
          <c:cat>
            <c:strRef>
              <c:f>Proportion!$C$13:$M$13</c:f>
              <c:strCache>
                <c:ptCount val="11"/>
                <c:pt idx="0">
                  <c:v>2014/15</c:v>
                </c:pt>
                <c:pt idx="1">
                  <c:v>2015/16</c:v>
                </c:pt>
                <c:pt idx="2">
                  <c:v>2016/17</c:v>
                </c:pt>
                <c:pt idx="3">
                  <c:v>2017/18</c:v>
                </c:pt>
                <c:pt idx="4">
                  <c:v>2018/19</c:v>
                </c:pt>
                <c:pt idx="5">
                  <c:v>2019/20</c:v>
                </c:pt>
                <c:pt idx="6">
                  <c:v>2020/21</c:v>
                </c:pt>
                <c:pt idx="7">
                  <c:v>2021/22</c:v>
                </c:pt>
                <c:pt idx="8">
                  <c:v>2022/23</c:v>
                </c:pt>
                <c:pt idx="9">
                  <c:v>2023/24</c:v>
                </c:pt>
                <c:pt idx="10">
                  <c:v>2024/25</c:v>
                </c:pt>
              </c:strCache>
            </c:strRef>
          </c:cat>
          <c:val>
            <c:numRef>
              <c:f>Proportion!$C$14:$M$14</c:f>
              <c:numCache>
                <c:formatCode>_-* #\ ##0_-;\-* #\ ##0_-;_-* "-"??_-;_-@_-</c:formatCode>
                <c:ptCount val="11"/>
                <c:pt idx="0">
                  <c:v>23005.809000000001</c:v>
                </c:pt>
                <c:pt idx="1">
                  <c:v>24788.024000000001</c:v>
                </c:pt>
                <c:pt idx="2">
                  <c:v>27059.7</c:v>
                </c:pt>
                <c:pt idx="3">
                  <c:v>28040.853999999999</c:v>
                </c:pt>
                <c:pt idx="4">
                  <c:v>30011.96</c:v>
                </c:pt>
                <c:pt idx="5">
                  <c:v>31803.026000000002</c:v>
                </c:pt>
                <c:pt idx="6">
                  <c:v>32759.882000000001</c:v>
                </c:pt>
                <c:pt idx="7">
                  <c:v>33722.042999999998</c:v>
                </c:pt>
                <c:pt idx="8">
                  <c:v>34660.928</c:v>
                </c:pt>
                <c:pt idx="9">
                  <c:v>35295.438999999998</c:v>
                </c:pt>
                <c:pt idx="10">
                  <c:v>37644.733999999997</c:v>
                </c:pt>
              </c:numCache>
            </c:numRef>
          </c:val>
          <c:extLst>
            <c:ext xmlns:c16="http://schemas.microsoft.com/office/drawing/2014/chart" uri="{C3380CC4-5D6E-409C-BE32-E72D297353CC}">
              <c16:uniqueId val="{00000000-B860-4554-9301-8CB3B4901035}"/>
            </c:ext>
          </c:extLst>
        </c:ser>
        <c:ser>
          <c:idx val="1"/>
          <c:order val="1"/>
          <c:tx>
            <c:strRef>
              <c:f>Proportion!$B$15</c:f>
              <c:strCache>
                <c:ptCount val="1"/>
                <c:pt idx="0">
                  <c:v>Goods and services </c:v>
                </c:pt>
              </c:strCache>
            </c:strRef>
          </c:tx>
          <c:spPr>
            <a:solidFill>
              <a:schemeClr val="accent2"/>
            </a:solidFill>
            <a:ln>
              <a:noFill/>
            </a:ln>
            <a:effectLst/>
          </c:spPr>
          <c:cat>
            <c:strRef>
              <c:f>Proportion!$C$13:$M$13</c:f>
              <c:strCache>
                <c:ptCount val="11"/>
                <c:pt idx="0">
                  <c:v>2014/15</c:v>
                </c:pt>
                <c:pt idx="1">
                  <c:v>2015/16</c:v>
                </c:pt>
                <c:pt idx="2">
                  <c:v>2016/17</c:v>
                </c:pt>
                <c:pt idx="3">
                  <c:v>2017/18</c:v>
                </c:pt>
                <c:pt idx="4">
                  <c:v>2018/19</c:v>
                </c:pt>
                <c:pt idx="5">
                  <c:v>2019/20</c:v>
                </c:pt>
                <c:pt idx="6">
                  <c:v>2020/21</c:v>
                </c:pt>
                <c:pt idx="7">
                  <c:v>2021/22</c:v>
                </c:pt>
                <c:pt idx="8">
                  <c:v>2022/23</c:v>
                </c:pt>
                <c:pt idx="9">
                  <c:v>2023/24</c:v>
                </c:pt>
                <c:pt idx="10">
                  <c:v>2024/25</c:v>
                </c:pt>
              </c:strCache>
            </c:strRef>
          </c:cat>
          <c:val>
            <c:numRef>
              <c:f>Proportion!$C$15:$M$15</c:f>
              <c:numCache>
                <c:formatCode>_-* #\ ##0_-;\-* #\ ##0_-;_-* "-"??_-;_-@_-</c:formatCode>
                <c:ptCount val="11"/>
                <c:pt idx="0">
                  <c:v>11337.664000000001</c:v>
                </c:pt>
                <c:pt idx="1">
                  <c:v>11439.573</c:v>
                </c:pt>
                <c:pt idx="2">
                  <c:v>11720.960999999999</c:v>
                </c:pt>
                <c:pt idx="3">
                  <c:v>10785.523999999999</c:v>
                </c:pt>
                <c:pt idx="4">
                  <c:v>10370.806</c:v>
                </c:pt>
                <c:pt idx="5">
                  <c:v>10960.183999999999</c:v>
                </c:pt>
                <c:pt idx="6">
                  <c:v>11681.648999999999</c:v>
                </c:pt>
                <c:pt idx="7">
                  <c:v>10625.870999999999</c:v>
                </c:pt>
                <c:pt idx="8">
                  <c:v>12523.474</c:v>
                </c:pt>
                <c:pt idx="9">
                  <c:v>12005.376</c:v>
                </c:pt>
                <c:pt idx="10">
                  <c:v>13562.541999999999</c:v>
                </c:pt>
              </c:numCache>
            </c:numRef>
          </c:val>
          <c:extLst>
            <c:ext xmlns:c16="http://schemas.microsoft.com/office/drawing/2014/chart" uri="{C3380CC4-5D6E-409C-BE32-E72D297353CC}">
              <c16:uniqueId val="{00000001-B860-4554-9301-8CB3B4901035}"/>
            </c:ext>
          </c:extLst>
        </c:ser>
        <c:ser>
          <c:idx val="2"/>
          <c:order val="2"/>
          <c:tx>
            <c:strRef>
              <c:f>Proportion!$B$16</c:f>
              <c:strCache>
                <c:ptCount val="1"/>
                <c:pt idx="0">
                  <c:v>Transfers and subsidies</c:v>
                </c:pt>
              </c:strCache>
            </c:strRef>
          </c:tx>
          <c:spPr>
            <a:solidFill>
              <a:schemeClr val="accent3"/>
            </a:solidFill>
            <a:ln>
              <a:noFill/>
            </a:ln>
            <a:effectLst/>
          </c:spPr>
          <c:cat>
            <c:strRef>
              <c:f>Proportion!$C$13:$M$13</c:f>
              <c:strCache>
                <c:ptCount val="11"/>
                <c:pt idx="0">
                  <c:v>2014/15</c:v>
                </c:pt>
                <c:pt idx="1">
                  <c:v>2015/16</c:v>
                </c:pt>
                <c:pt idx="2">
                  <c:v>2016/17</c:v>
                </c:pt>
                <c:pt idx="3">
                  <c:v>2017/18</c:v>
                </c:pt>
                <c:pt idx="4">
                  <c:v>2018/19</c:v>
                </c:pt>
                <c:pt idx="5">
                  <c:v>2019/20</c:v>
                </c:pt>
                <c:pt idx="6">
                  <c:v>2020/21</c:v>
                </c:pt>
                <c:pt idx="7">
                  <c:v>2021/22</c:v>
                </c:pt>
                <c:pt idx="8">
                  <c:v>2022/23</c:v>
                </c:pt>
                <c:pt idx="9">
                  <c:v>2023/24</c:v>
                </c:pt>
                <c:pt idx="10">
                  <c:v>2024/25</c:v>
                </c:pt>
              </c:strCache>
            </c:strRef>
          </c:cat>
          <c:val>
            <c:numRef>
              <c:f>Proportion!$C$16:$M$16</c:f>
              <c:numCache>
                <c:formatCode>_-* #\ ##0_-;\-* #\ ##0_-;_-* "-"??_-;_-@_-</c:formatCode>
                <c:ptCount val="11"/>
                <c:pt idx="0">
                  <c:v>7400.18</c:v>
                </c:pt>
                <c:pt idx="1">
                  <c:v>8003.2640000000001</c:v>
                </c:pt>
                <c:pt idx="2">
                  <c:v>7466.82</c:v>
                </c:pt>
                <c:pt idx="3">
                  <c:v>8507.4220000000005</c:v>
                </c:pt>
                <c:pt idx="4">
                  <c:v>6655.0079999999998</c:v>
                </c:pt>
                <c:pt idx="5">
                  <c:v>6674.37</c:v>
                </c:pt>
                <c:pt idx="6">
                  <c:v>8168.9949999999999</c:v>
                </c:pt>
                <c:pt idx="7">
                  <c:v>3396.14</c:v>
                </c:pt>
                <c:pt idx="8">
                  <c:v>5786.0320000000002</c:v>
                </c:pt>
                <c:pt idx="9">
                  <c:v>7451.37</c:v>
                </c:pt>
                <c:pt idx="10">
                  <c:v>5781.7790000000005</c:v>
                </c:pt>
              </c:numCache>
            </c:numRef>
          </c:val>
          <c:extLst>
            <c:ext xmlns:c16="http://schemas.microsoft.com/office/drawing/2014/chart" uri="{C3380CC4-5D6E-409C-BE32-E72D297353CC}">
              <c16:uniqueId val="{00000002-B860-4554-9301-8CB3B4901035}"/>
            </c:ext>
          </c:extLst>
        </c:ser>
        <c:ser>
          <c:idx val="3"/>
          <c:order val="3"/>
          <c:tx>
            <c:strRef>
              <c:f>Proportion!$B$17</c:f>
              <c:strCache>
                <c:ptCount val="1"/>
                <c:pt idx="0">
                  <c:v>Payments for capital assets</c:v>
                </c:pt>
              </c:strCache>
            </c:strRef>
          </c:tx>
          <c:spPr>
            <a:solidFill>
              <a:schemeClr val="accent4"/>
            </a:solidFill>
            <a:ln>
              <a:noFill/>
            </a:ln>
            <a:effectLst/>
          </c:spPr>
          <c:cat>
            <c:strRef>
              <c:f>Proportion!$C$13:$M$13</c:f>
              <c:strCache>
                <c:ptCount val="11"/>
                <c:pt idx="0">
                  <c:v>2014/15</c:v>
                </c:pt>
                <c:pt idx="1">
                  <c:v>2015/16</c:v>
                </c:pt>
                <c:pt idx="2">
                  <c:v>2016/17</c:v>
                </c:pt>
                <c:pt idx="3">
                  <c:v>2017/18</c:v>
                </c:pt>
                <c:pt idx="4">
                  <c:v>2018/19</c:v>
                </c:pt>
                <c:pt idx="5">
                  <c:v>2019/20</c:v>
                </c:pt>
                <c:pt idx="6">
                  <c:v>2020/21</c:v>
                </c:pt>
                <c:pt idx="7">
                  <c:v>2021/22</c:v>
                </c:pt>
                <c:pt idx="8">
                  <c:v>2022/23</c:v>
                </c:pt>
                <c:pt idx="9">
                  <c:v>2023/24</c:v>
                </c:pt>
                <c:pt idx="10">
                  <c:v>2024/25</c:v>
                </c:pt>
              </c:strCache>
            </c:strRef>
          </c:cat>
          <c:val>
            <c:numRef>
              <c:f>Proportion!$C$17:$M$17</c:f>
              <c:numCache>
                <c:formatCode>_-* #\ ##0_-;\-* #\ ##0_-;_-* "-"??_-;_-@_-</c:formatCode>
                <c:ptCount val="11"/>
                <c:pt idx="0">
                  <c:v>1081.2249999999999</c:v>
                </c:pt>
                <c:pt idx="1">
                  <c:v>837.99699999999996</c:v>
                </c:pt>
                <c:pt idx="2">
                  <c:v>947.29399999999998</c:v>
                </c:pt>
                <c:pt idx="3">
                  <c:v>1633.7860000000001</c:v>
                </c:pt>
                <c:pt idx="4">
                  <c:v>1442.941</c:v>
                </c:pt>
                <c:pt idx="5">
                  <c:v>1417.6659999999999</c:v>
                </c:pt>
                <c:pt idx="6">
                  <c:v>1466.7</c:v>
                </c:pt>
                <c:pt idx="7">
                  <c:v>1028.8599999999999</c:v>
                </c:pt>
                <c:pt idx="8">
                  <c:v>1619.558</c:v>
                </c:pt>
                <c:pt idx="9">
                  <c:v>1085.1949999999999</c:v>
                </c:pt>
                <c:pt idx="10">
                  <c:v>979.77700000000004</c:v>
                </c:pt>
              </c:numCache>
            </c:numRef>
          </c:val>
          <c:extLst>
            <c:ext xmlns:c16="http://schemas.microsoft.com/office/drawing/2014/chart" uri="{C3380CC4-5D6E-409C-BE32-E72D297353CC}">
              <c16:uniqueId val="{00000003-B860-4554-9301-8CB3B4901035}"/>
            </c:ext>
          </c:extLst>
        </c:ser>
        <c:ser>
          <c:idx val="4"/>
          <c:order val="4"/>
          <c:tx>
            <c:strRef>
              <c:f>Proportion!$B$18</c:f>
              <c:strCache>
                <c:ptCount val="1"/>
                <c:pt idx="0">
                  <c:v>Payments for financial assets</c:v>
                </c:pt>
              </c:strCache>
            </c:strRef>
          </c:tx>
          <c:spPr>
            <a:solidFill>
              <a:schemeClr val="accent5"/>
            </a:solidFill>
            <a:ln>
              <a:noFill/>
            </a:ln>
            <a:effectLst/>
          </c:spPr>
          <c:cat>
            <c:strRef>
              <c:f>Proportion!$C$13:$M$13</c:f>
              <c:strCache>
                <c:ptCount val="11"/>
                <c:pt idx="0">
                  <c:v>2014/15</c:v>
                </c:pt>
                <c:pt idx="1">
                  <c:v>2015/16</c:v>
                </c:pt>
                <c:pt idx="2">
                  <c:v>2016/17</c:v>
                </c:pt>
                <c:pt idx="3">
                  <c:v>2017/18</c:v>
                </c:pt>
                <c:pt idx="4">
                  <c:v>2018/19</c:v>
                </c:pt>
                <c:pt idx="5">
                  <c:v>2019/20</c:v>
                </c:pt>
                <c:pt idx="6">
                  <c:v>2020/21</c:v>
                </c:pt>
                <c:pt idx="7">
                  <c:v>2021/22</c:v>
                </c:pt>
                <c:pt idx="8">
                  <c:v>2022/23</c:v>
                </c:pt>
                <c:pt idx="9">
                  <c:v>2023/24</c:v>
                </c:pt>
                <c:pt idx="10">
                  <c:v>2024/25</c:v>
                </c:pt>
              </c:strCache>
            </c:strRef>
          </c:cat>
          <c:val>
            <c:numRef>
              <c:f>Proportion!$C$18:$M$18</c:f>
              <c:numCache>
                <c:formatCode>_-* #\ ##0_-;\-* #\ ##0_-;_-* "-"??_-;_-@_-</c:formatCode>
                <c:ptCount val="11"/>
                <c:pt idx="0">
                  <c:v>17.503</c:v>
                </c:pt>
                <c:pt idx="1">
                  <c:v>2.677</c:v>
                </c:pt>
                <c:pt idx="2">
                  <c:v>2.319</c:v>
                </c:pt>
                <c:pt idx="3">
                  <c:v>9.6460000000000008</c:v>
                </c:pt>
                <c:pt idx="4">
                  <c:v>11.358000000000001</c:v>
                </c:pt>
                <c:pt idx="5">
                  <c:v>27.010999999999999</c:v>
                </c:pt>
                <c:pt idx="6">
                  <c:v>8.9640000000000004</c:v>
                </c:pt>
                <c:pt idx="7">
                  <c:v>3</c:v>
                </c:pt>
                <c:pt idx="8">
                  <c:v>6.7569999999999997</c:v>
                </c:pt>
                <c:pt idx="9">
                  <c:v>4.468</c:v>
                </c:pt>
                <c:pt idx="10">
                  <c:v>9.6229999999999993</c:v>
                </c:pt>
              </c:numCache>
            </c:numRef>
          </c:val>
          <c:extLst>
            <c:ext xmlns:c16="http://schemas.microsoft.com/office/drawing/2014/chart" uri="{C3380CC4-5D6E-409C-BE32-E72D297353CC}">
              <c16:uniqueId val="{00000004-B860-4554-9301-8CB3B4901035}"/>
            </c:ext>
          </c:extLst>
        </c:ser>
        <c:dLbls>
          <c:showLegendKey val="0"/>
          <c:showVal val="0"/>
          <c:showCatName val="0"/>
          <c:showSerName val="0"/>
          <c:showPercent val="0"/>
          <c:showBubbleSize val="0"/>
        </c:dLbls>
        <c:axId val="466645232"/>
        <c:axId val="466633712"/>
      </c:areaChart>
      <c:catAx>
        <c:axId val="466645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6633712"/>
        <c:crosses val="autoZero"/>
        <c:auto val="1"/>
        <c:lblAlgn val="ctr"/>
        <c:lblOffset val="100"/>
        <c:noMultiLvlLbl val="0"/>
      </c:catAx>
      <c:valAx>
        <c:axId val="4666337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ZA" noProof="0"/>
                  <a:t>R’ million</a:t>
                </a:r>
              </a:p>
            </c:rich>
          </c:tx>
          <c:layout>
            <c:manualLayout>
              <c:xMode val="edge"/>
              <c:yMode val="edge"/>
              <c:x val="9.8840405034259574E-3"/>
              <c:y val="0.32932166330815527"/>
            </c:manualLayout>
          </c:layout>
          <c:overlay val="0"/>
          <c:spPr>
            <a:noFill/>
            <a:ln>
              <a:solidFill>
                <a:schemeClr val="tx1"/>
              </a:solid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66452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6ADF0-9A60-4173-87D8-77107973C9C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8CF32853-F5FC-4EFD-A200-5F1156C0E3AC}">
      <dgm:prSet/>
      <dgm:spPr/>
      <dgm:t>
        <a:bodyPr/>
        <a:lstStyle/>
        <a:p>
          <a:r>
            <a:rPr lang="en-ZA" sz="2800" b="1">
              <a:latin typeface="Calibri"/>
              <a:ea typeface="Calibri"/>
              <a:cs typeface="Calibri"/>
            </a:rPr>
            <a:t>Objectives</a:t>
          </a:r>
          <a:r>
            <a:rPr lang="en-ZA" sz="2800">
              <a:latin typeface="Calibri"/>
              <a:ea typeface="Calibri"/>
              <a:cs typeface="Calibri"/>
            </a:rPr>
            <a:t> of the budget include achieving: </a:t>
          </a:r>
          <a:r>
            <a:rPr lang="en-ZA" sz="2800" b="1" i="1" u="sng">
              <a:latin typeface="Calibri"/>
              <a:ea typeface="Calibri"/>
              <a:cs typeface="Calibri"/>
            </a:rPr>
            <a:t>fiscal sustainability</a:t>
          </a:r>
          <a:r>
            <a:rPr lang="en-ZA" sz="2800" i="1" u="sng">
              <a:latin typeface="Calibri"/>
              <a:ea typeface="Calibri"/>
              <a:cs typeface="Calibri"/>
            </a:rPr>
            <a:t>, allocative efficiency, value for money and service delivery</a:t>
          </a:r>
          <a:endParaRPr lang="en-US" sz="2800">
            <a:latin typeface="Calibri"/>
            <a:ea typeface="Calibri"/>
            <a:cs typeface="Calibri"/>
          </a:endParaRPr>
        </a:p>
      </dgm:t>
    </dgm:pt>
    <dgm:pt modelId="{36228F32-C418-4694-BE39-7B9DF2BC52A0}" type="parTrans" cxnId="{BAE5A94F-1B1D-40FA-801D-4E48E1D94CED}">
      <dgm:prSet/>
      <dgm:spPr/>
      <dgm:t>
        <a:bodyPr/>
        <a:lstStyle/>
        <a:p>
          <a:endParaRPr lang="en-US"/>
        </a:p>
      </dgm:t>
    </dgm:pt>
    <dgm:pt modelId="{9082A0D2-4DD5-451E-96EA-54A70D4272C6}" type="sibTrans" cxnId="{BAE5A94F-1B1D-40FA-801D-4E48E1D94CED}">
      <dgm:prSet/>
      <dgm:spPr/>
      <dgm:t>
        <a:bodyPr/>
        <a:lstStyle/>
        <a:p>
          <a:endParaRPr lang="en-US"/>
        </a:p>
      </dgm:t>
    </dgm:pt>
    <dgm:pt modelId="{533A7D46-F1EC-4152-A4A8-5EA46789CC03}">
      <dgm:prSet/>
      <dgm:spPr/>
      <dgm:t>
        <a:bodyPr/>
        <a:lstStyle/>
        <a:p>
          <a:r>
            <a:rPr lang="en-GB" sz="2800">
              <a:latin typeface="Calibri"/>
              <a:ea typeface="Calibri"/>
              <a:cs typeface="Calibri"/>
            </a:rPr>
            <a:t>Budgeting is a political exercise and ends with political choices about which programmes and projects get funded</a:t>
          </a:r>
          <a:endParaRPr lang="en-US" sz="2800">
            <a:latin typeface="Calibri"/>
            <a:ea typeface="Calibri"/>
            <a:cs typeface="Calibri"/>
          </a:endParaRPr>
        </a:p>
      </dgm:t>
    </dgm:pt>
    <dgm:pt modelId="{196FF982-935D-466E-BE92-C6C0FB634F22}" type="parTrans" cxnId="{88AAA5E1-6936-4B26-8503-18AF5F206F75}">
      <dgm:prSet/>
      <dgm:spPr/>
      <dgm:t>
        <a:bodyPr/>
        <a:lstStyle/>
        <a:p>
          <a:endParaRPr lang="en-US"/>
        </a:p>
      </dgm:t>
    </dgm:pt>
    <dgm:pt modelId="{BE402C53-5780-446D-828D-24EDDD7A0026}" type="sibTrans" cxnId="{88AAA5E1-6936-4B26-8503-18AF5F206F75}">
      <dgm:prSet/>
      <dgm:spPr/>
      <dgm:t>
        <a:bodyPr/>
        <a:lstStyle/>
        <a:p>
          <a:endParaRPr lang="en-US"/>
        </a:p>
      </dgm:t>
    </dgm:pt>
    <dgm:pt modelId="{ACB04740-3E0A-4833-90F0-77B3A8DCC830}">
      <dgm:prSet/>
      <dgm:spPr/>
      <dgm:t>
        <a:bodyPr/>
        <a:lstStyle/>
        <a:p>
          <a:r>
            <a:rPr lang="en-GB" sz="2800">
              <a:latin typeface="Calibri"/>
              <a:ea typeface="Calibri"/>
              <a:cs typeface="Calibri"/>
            </a:rPr>
            <a:t>The vertical division of revenue shows resources allocated to the three spheres of government to provide for delivery of services including con-current functions</a:t>
          </a:r>
          <a:endParaRPr lang="en-US" sz="2800">
            <a:latin typeface="Calibri"/>
            <a:ea typeface="Calibri"/>
            <a:cs typeface="Calibri"/>
          </a:endParaRPr>
        </a:p>
      </dgm:t>
    </dgm:pt>
    <dgm:pt modelId="{EC14C194-B971-47E3-9075-C39687AED299}" type="parTrans" cxnId="{3940E952-C871-4D3D-80AA-49CE422AE8BC}">
      <dgm:prSet/>
      <dgm:spPr/>
      <dgm:t>
        <a:bodyPr/>
        <a:lstStyle/>
        <a:p>
          <a:endParaRPr lang="en-US"/>
        </a:p>
      </dgm:t>
    </dgm:pt>
    <dgm:pt modelId="{67B79C97-C026-469A-95C3-BB4B1A53A4BB}" type="sibTrans" cxnId="{3940E952-C871-4D3D-80AA-49CE422AE8BC}">
      <dgm:prSet/>
      <dgm:spPr/>
      <dgm:t>
        <a:bodyPr/>
        <a:lstStyle/>
        <a:p>
          <a:endParaRPr lang="en-US"/>
        </a:p>
      </dgm:t>
    </dgm:pt>
    <dgm:pt modelId="{B96D4240-15AE-45AA-9ECC-0385084E47C8}">
      <dgm:prSet/>
      <dgm:spPr/>
      <dgm:t>
        <a:bodyPr/>
        <a:lstStyle/>
        <a:p>
          <a:r>
            <a:rPr lang="en-GB" sz="2800">
              <a:latin typeface="Calibri"/>
              <a:ea typeface="Calibri"/>
              <a:cs typeface="Calibri"/>
            </a:rPr>
            <a:t>The Constitution provides Parliament with powers to amend the budget – realised through the Money Bills Amendment Procedure and Related Matters Act, 2009</a:t>
          </a:r>
          <a:endParaRPr lang="en-US" sz="2800">
            <a:latin typeface="Calibri"/>
            <a:ea typeface="Calibri"/>
            <a:cs typeface="Calibri"/>
          </a:endParaRPr>
        </a:p>
      </dgm:t>
    </dgm:pt>
    <dgm:pt modelId="{CB040D88-065F-42B6-A3C1-B27932BA7A06}" type="parTrans" cxnId="{1733198C-0119-4D44-B676-144FE4BD5559}">
      <dgm:prSet/>
      <dgm:spPr/>
      <dgm:t>
        <a:bodyPr/>
        <a:lstStyle/>
        <a:p>
          <a:endParaRPr lang="en-US"/>
        </a:p>
      </dgm:t>
    </dgm:pt>
    <dgm:pt modelId="{061801E4-D5AF-4CBE-8719-9AC2DE6FCBA1}" type="sibTrans" cxnId="{1733198C-0119-4D44-B676-144FE4BD5559}">
      <dgm:prSet/>
      <dgm:spPr/>
      <dgm:t>
        <a:bodyPr/>
        <a:lstStyle/>
        <a:p>
          <a:endParaRPr lang="en-US"/>
        </a:p>
      </dgm:t>
    </dgm:pt>
    <dgm:pt modelId="{FF9B873A-238D-49D6-8363-A7BF92800D67}" type="pres">
      <dgm:prSet presAssocID="{4B66ADF0-9A60-4173-87D8-77107973C9CF}" presName="outerComposite" presStyleCnt="0">
        <dgm:presLayoutVars>
          <dgm:chMax val="5"/>
          <dgm:dir/>
          <dgm:resizeHandles val="exact"/>
        </dgm:presLayoutVars>
      </dgm:prSet>
      <dgm:spPr/>
    </dgm:pt>
    <dgm:pt modelId="{42AA91D4-6B3A-44C7-A9F8-CE7BEBE8DDC2}" type="pres">
      <dgm:prSet presAssocID="{4B66ADF0-9A60-4173-87D8-77107973C9CF}" presName="dummyMaxCanvas" presStyleCnt="0">
        <dgm:presLayoutVars/>
      </dgm:prSet>
      <dgm:spPr/>
    </dgm:pt>
    <dgm:pt modelId="{438418A5-1829-4D00-9C0A-5BCF32B04EA4}" type="pres">
      <dgm:prSet presAssocID="{4B66ADF0-9A60-4173-87D8-77107973C9CF}" presName="FourNodes_1" presStyleLbl="node1" presStyleIdx="0" presStyleCnt="4">
        <dgm:presLayoutVars>
          <dgm:bulletEnabled val="1"/>
        </dgm:presLayoutVars>
      </dgm:prSet>
      <dgm:spPr/>
    </dgm:pt>
    <dgm:pt modelId="{D79703A3-701F-46BB-8B01-5B06D64C59A6}" type="pres">
      <dgm:prSet presAssocID="{4B66ADF0-9A60-4173-87D8-77107973C9CF}" presName="FourNodes_2" presStyleLbl="node1" presStyleIdx="1" presStyleCnt="4">
        <dgm:presLayoutVars>
          <dgm:bulletEnabled val="1"/>
        </dgm:presLayoutVars>
      </dgm:prSet>
      <dgm:spPr/>
    </dgm:pt>
    <dgm:pt modelId="{BE48E6DD-03FC-4CBC-BF17-5A883EDAD729}" type="pres">
      <dgm:prSet presAssocID="{4B66ADF0-9A60-4173-87D8-77107973C9CF}" presName="FourNodes_3" presStyleLbl="node1" presStyleIdx="2" presStyleCnt="4">
        <dgm:presLayoutVars>
          <dgm:bulletEnabled val="1"/>
        </dgm:presLayoutVars>
      </dgm:prSet>
      <dgm:spPr/>
    </dgm:pt>
    <dgm:pt modelId="{9F164FA3-296E-4987-8E2B-E4BF682D08F9}" type="pres">
      <dgm:prSet presAssocID="{4B66ADF0-9A60-4173-87D8-77107973C9CF}" presName="FourNodes_4" presStyleLbl="node1" presStyleIdx="3" presStyleCnt="4">
        <dgm:presLayoutVars>
          <dgm:bulletEnabled val="1"/>
        </dgm:presLayoutVars>
      </dgm:prSet>
      <dgm:spPr/>
    </dgm:pt>
    <dgm:pt modelId="{A39E2320-508C-45DB-8A8A-AE5C9F067F20}" type="pres">
      <dgm:prSet presAssocID="{4B66ADF0-9A60-4173-87D8-77107973C9CF}" presName="FourConn_1-2" presStyleLbl="fgAccFollowNode1" presStyleIdx="0" presStyleCnt="3">
        <dgm:presLayoutVars>
          <dgm:bulletEnabled val="1"/>
        </dgm:presLayoutVars>
      </dgm:prSet>
      <dgm:spPr/>
    </dgm:pt>
    <dgm:pt modelId="{ABEE0166-CD63-45BB-A124-CF29EB674B64}" type="pres">
      <dgm:prSet presAssocID="{4B66ADF0-9A60-4173-87D8-77107973C9CF}" presName="FourConn_2-3" presStyleLbl="fgAccFollowNode1" presStyleIdx="1" presStyleCnt="3">
        <dgm:presLayoutVars>
          <dgm:bulletEnabled val="1"/>
        </dgm:presLayoutVars>
      </dgm:prSet>
      <dgm:spPr/>
    </dgm:pt>
    <dgm:pt modelId="{4C2F3416-DC0E-4548-AA9E-003D6BCD0CD1}" type="pres">
      <dgm:prSet presAssocID="{4B66ADF0-9A60-4173-87D8-77107973C9CF}" presName="FourConn_3-4" presStyleLbl="fgAccFollowNode1" presStyleIdx="2" presStyleCnt="3">
        <dgm:presLayoutVars>
          <dgm:bulletEnabled val="1"/>
        </dgm:presLayoutVars>
      </dgm:prSet>
      <dgm:spPr/>
    </dgm:pt>
    <dgm:pt modelId="{F7DD8808-8EE4-4822-84ED-2B743C979CFE}" type="pres">
      <dgm:prSet presAssocID="{4B66ADF0-9A60-4173-87D8-77107973C9CF}" presName="FourNodes_1_text" presStyleLbl="node1" presStyleIdx="3" presStyleCnt="4">
        <dgm:presLayoutVars>
          <dgm:bulletEnabled val="1"/>
        </dgm:presLayoutVars>
      </dgm:prSet>
      <dgm:spPr/>
    </dgm:pt>
    <dgm:pt modelId="{D753AAB2-EA0B-449E-B0DD-CE0971767F92}" type="pres">
      <dgm:prSet presAssocID="{4B66ADF0-9A60-4173-87D8-77107973C9CF}" presName="FourNodes_2_text" presStyleLbl="node1" presStyleIdx="3" presStyleCnt="4">
        <dgm:presLayoutVars>
          <dgm:bulletEnabled val="1"/>
        </dgm:presLayoutVars>
      </dgm:prSet>
      <dgm:spPr/>
    </dgm:pt>
    <dgm:pt modelId="{23B5A04A-1723-462D-96D3-1299E6CC5545}" type="pres">
      <dgm:prSet presAssocID="{4B66ADF0-9A60-4173-87D8-77107973C9CF}" presName="FourNodes_3_text" presStyleLbl="node1" presStyleIdx="3" presStyleCnt="4">
        <dgm:presLayoutVars>
          <dgm:bulletEnabled val="1"/>
        </dgm:presLayoutVars>
      </dgm:prSet>
      <dgm:spPr/>
    </dgm:pt>
    <dgm:pt modelId="{D900DD7E-A65C-4A75-AA75-200BA8EE196E}" type="pres">
      <dgm:prSet presAssocID="{4B66ADF0-9A60-4173-87D8-77107973C9CF}" presName="FourNodes_4_text" presStyleLbl="node1" presStyleIdx="3" presStyleCnt="4">
        <dgm:presLayoutVars>
          <dgm:bulletEnabled val="1"/>
        </dgm:presLayoutVars>
      </dgm:prSet>
      <dgm:spPr/>
    </dgm:pt>
  </dgm:ptLst>
  <dgm:cxnLst>
    <dgm:cxn modelId="{DB3BE509-708C-4093-9195-D12203B7C64D}" type="presOf" srcId="{533A7D46-F1EC-4152-A4A8-5EA46789CC03}" destId="{D79703A3-701F-46BB-8B01-5B06D64C59A6}" srcOrd="0" destOrd="0" presId="urn:microsoft.com/office/officeart/2005/8/layout/vProcess5"/>
    <dgm:cxn modelId="{FA2F5519-87BE-4D4D-8E63-015584CD2D7B}" type="presOf" srcId="{BE402C53-5780-446D-828D-24EDDD7A0026}" destId="{ABEE0166-CD63-45BB-A124-CF29EB674B64}" srcOrd="0" destOrd="0" presId="urn:microsoft.com/office/officeart/2005/8/layout/vProcess5"/>
    <dgm:cxn modelId="{F8C8052C-6F95-49B8-A6EB-DEEC1D716D16}" type="presOf" srcId="{ACB04740-3E0A-4833-90F0-77B3A8DCC830}" destId="{23B5A04A-1723-462D-96D3-1299E6CC5545}" srcOrd="1" destOrd="0" presId="urn:microsoft.com/office/officeart/2005/8/layout/vProcess5"/>
    <dgm:cxn modelId="{33ADF734-7E77-47C4-8BC2-F4BC8E4C9DD5}" type="presOf" srcId="{9082A0D2-4DD5-451E-96EA-54A70D4272C6}" destId="{A39E2320-508C-45DB-8A8A-AE5C9F067F20}" srcOrd="0" destOrd="0" presId="urn:microsoft.com/office/officeart/2005/8/layout/vProcess5"/>
    <dgm:cxn modelId="{BAE5A94F-1B1D-40FA-801D-4E48E1D94CED}" srcId="{4B66ADF0-9A60-4173-87D8-77107973C9CF}" destId="{8CF32853-F5FC-4EFD-A200-5F1156C0E3AC}" srcOrd="0" destOrd="0" parTransId="{36228F32-C418-4694-BE39-7B9DF2BC52A0}" sibTransId="{9082A0D2-4DD5-451E-96EA-54A70D4272C6}"/>
    <dgm:cxn modelId="{72807C52-7BB0-4886-9134-36193C6420EA}" type="presOf" srcId="{B96D4240-15AE-45AA-9ECC-0385084E47C8}" destId="{9F164FA3-296E-4987-8E2B-E4BF682D08F9}" srcOrd="0" destOrd="0" presId="urn:microsoft.com/office/officeart/2005/8/layout/vProcess5"/>
    <dgm:cxn modelId="{3940E952-C871-4D3D-80AA-49CE422AE8BC}" srcId="{4B66ADF0-9A60-4173-87D8-77107973C9CF}" destId="{ACB04740-3E0A-4833-90F0-77B3A8DCC830}" srcOrd="2" destOrd="0" parTransId="{EC14C194-B971-47E3-9075-C39687AED299}" sibTransId="{67B79C97-C026-469A-95C3-BB4B1A53A4BB}"/>
    <dgm:cxn modelId="{8BFCCC78-20B7-45E7-BF25-A19E21A6BE8D}" type="presOf" srcId="{533A7D46-F1EC-4152-A4A8-5EA46789CC03}" destId="{D753AAB2-EA0B-449E-B0DD-CE0971767F92}" srcOrd="1" destOrd="0" presId="urn:microsoft.com/office/officeart/2005/8/layout/vProcess5"/>
    <dgm:cxn modelId="{1733198C-0119-4D44-B676-144FE4BD5559}" srcId="{4B66ADF0-9A60-4173-87D8-77107973C9CF}" destId="{B96D4240-15AE-45AA-9ECC-0385084E47C8}" srcOrd="3" destOrd="0" parTransId="{CB040D88-065F-42B6-A3C1-B27932BA7A06}" sibTransId="{061801E4-D5AF-4CBE-8719-9AC2DE6FCBA1}"/>
    <dgm:cxn modelId="{3686A294-C658-4F39-996A-FB814551F943}" type="presOf" srcId="{ACB04740-3E0A-4833-90F0-77B3A8DCC830}" destId="{BE48E6DD-03FC-4CBC-BF17-5A883EDAD729}" srcOrd="0" destOrd="0" presId="urn:microsoft.com/office/officeart/2005/8/layout/vProcess5"/>
    <dgm:cxn modelId="{F34DEBD2-C124-4E39-9F6E-BFCD4755FCC3}" type="presOf" srcId="{8CF32853-F5FC-4EFD-A200-5F1156C0E3AC}" destId="{438418A5-1829-4D00-9C0A-5BCF32B04EA4}" srcOrd="0" destOrd="0" presId="urn:microsoft.com/office/officeart/2005/8/layout/vProcess5"/>
    <dgm:cxn modelId="{88AAA5E1-6936-4B26-8503-18AF5F206F75}" srcId="{4B66ADF0-9A60-4173-87D8-77107973C9CF}" destId="{533A7D46-F1EC-4152-A4A8-5EA46789CC03}" srcOrd="1" destOrd="0" parTransId="{196FF982-935D-466E-BE92-C6C0FB634F22}" sibTransId="{BE402C53-5780-446D-828D-24EDDD7A0026}"/>
    <dgm:cxn modelId="{E68FE3E4-CEAB-44E6-8E56-0A7AD99C75DD}" type="presOf" srcId="{B96D4240-15AE-45AA-9ECC-0385084E47C8}" destId="{D900DD7E-A65C-4A75-AA75-200BA8EE196E}" srcOrd="1" destOrd="0" presId="urn:microsoft.com/office/officeart/2005/8/layout/vProcess5"/>
    <dgm:cxn modelId="{1FF735E9-68E6-4FF8-9C7B-AAEC0957046F}" type="presOf" srcId="{67B79C97-C026-469A-95C3-BB4B1A53A4BB}" destId="{4C2F3416-DC0E-4548-AA9E-003D6BCD0CD1}" srcOrd="0" destOrd="0" presId="urn:microsoft.com/office/officeart/2005/8/layout/vProcess5"/>
    <dgm:cxn modelId="{397B3EEA-4C94-43E3-AE7F-92DF9F7B7374}" type="presOf" srcId="{4B66ADF0-9A60-4173-87D8-77107973C9CF}" destId="{FF9B873A-238D-49D6-8363-A7BF92800D67}" srcOrd="0" destOrd="0" presId="urn:microsoft.com/office/officeart/2005/8/layout/vProcess5"/>
    <dgm:cxn modelId="{9424A4F8-7ED2-4130-89DC-E7CD20152C51}" type="presOf" srcId="{8CF32853-F5FC-4EFD-A200-5F1156C0E3AC}" destId="{F7DD8808-8EE4-4822-84ED-2B743C979CFE}" srcOrd="1" destOrd="0" presId="urn:microsoft.com/office/officeart/2005/8/layout/vProcess5"/>
    <dgm:cxn modelId="{C914366F-C66E-4092-8A4B-45126A7BB94C}" type="presParOf" srcId="{FF9B873A-238D-49D6-8363-A7BF92800D67}" destId="{42AA91D4-6B3A-44C7-A9F8-CE7BEBE8DDC2}" srcOrd="0" destOrd="0" presId="urn:microsoft.com/office/officeart/2005/8/layout/vProcess5"/>
    <dgm:cxn modelId="{120F8C01-8889-451E-933B-3ABE39E63FCA}" type="presParOf" srcId="{FF9B873A-238D-49D6-8363-A7BF92800D67}" destId="{438418A5-1829-4D00-9C0A-5BCF32B04EA4}" srcOrd="1" destOrd="0" presId="urn:microsoft.com/office/officeart/2005/8/layout/vProcess5"/>
    <dgm:cxn modelId="{556A82B7-F8EB-47DA-8D36-527766166E0A}" type="presParOf" srcId="{FF9B873A-238D-49D6-8363-A7BF92800D67}" destId="{D79703A3-701F-46BB-8B01-5B06D64C59A6}" srcOrd="2" destOrd="0" presId="urn:microsoft.com/office/officeart/2005/8/layout/vProcess5"/>
    <dgm:cxn modelId="{5839DDC8-AAA6-401B-B584-D3153359465B}" type="presParOf" srcId="{FF9B873A-238D-49D6-8363-A7BF92800D67}" destId="{BE48E6DD-03FC-4CBC-BF17-5A883EDAD729}" srcOrd="3" destOrd="0" presId="urn:microsoft.com/office/officeart/2005/8/layout/vProcess5"/>
    <dgm:cxn modelId="{9FFE1691-6EE9-4A4D-8C5C-C9B2AAFF5530}" type="presParOf" srcId="{FF9B873A-238D-49D6-8363-A7BF92800D67}" destId="{9F164FA3-296E-4987-8E2B-E4BF682D08F9}" srcOrd="4" destOrd="0" presId="urn:microsoft.com/office/officeart/2005/8/layout/vProcess5"/>
    <dgm:cxn modelId="{3A76D2BF-36CA-4850-BCB6-45E69124EDAB}" type="presParOf" srcId="{FF9B873A-238D-49D6-8363-A7BF92800D67}" destId="{A39E2320-508C-45DB-8A8A-AE5C9F067F20}" srcOrd="5" destOrd="0" presId="urn:microsoft.com/office/officeart/2005/8/layout/vProcess5"/>
    <dgm:cxn modelId="{B1544BBC-C5EC-41EC-A4F6-BCED7332CA46}" type="presParOf" srcId="{FF9B873A-238D-49D6-8363-A7BF92800D67}" destId="{ABEE0166-CD63-45BB-A124-CF29EB674B64}" srcOrd="6" destOrd="0" presId="urn:microsoft.com/office/officeart/2005/8/layout/vProcess5"/>
    <dgm:cxn modelId="{FDDEF0DA-4661-4866-9903-8B305A97BE39}" type="presParOf" srcId="{FF9B873A-238D-49D6-8363-A7BF92800D67}" destId="{4C2F3416-DC0E-4548-AA9E-003D6BCD0CD1}" srcOrd="7" destOrd="0" presId="urn:microsoft.com/office/officeart/2005/8/layout/vProcess5"/>
    <dgm:cxn modelId="{8028C9E5-0451-4A97-96A5-EE0BAE8483B2}" type="presParOf" srcId="{FF9B873A-238D-49D6-8363-A7BF92800D67}" destId="{F7DD8808-8EE4-4822-84ED-2B743C979CFE}" srcOrd="8" destOrd="0" presId="urn:microsoft.com/office/officeart/2005/8/layout/vProcess5"/>
    <dgm:cxn modelId="{6D4440B5-C7BF-4C8E-9C10-CA5C6728C183}" type="presParOf" srcId="{FF9B873A-238D-49D6-8363-A7BF92800D67}" destId="{D753AAB2-EA0B-449E-B0DD-CE0971767F92}" srcOrd="9" destOrd="0" presId="urn:microsoft.com/office/officeart/2005/8/layout/vProcess5"/>
    <dgm:cxn modelId="{E3064968-3D71-40B5-B97D-320829D3B311}" type="presParOf" srcId="{FF9B873A-238D-49D6-8363-A7BF92800D67}" destId="{23B5A04A-1723-462D-96D3-1299E6CC5545}" srcOrd="10" destOrd="0" presId="urn:microsoft.com/office/officeart/2005/8/layout/vProcess5"/>
    <dgm:cxn modelId="{145AF729-8788-4198-9E4F-BCACECDB30B8}" type="presParOf" srcId="{FF9B873A-238D-49D6-8363-A7BF92800D67}" destId="{D900DD7E-A65C-4A75-AA75-200BA8EE196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418A5-1829-4D00-9C0A-5BCF32B04EA4}">
      <dsp:nvSpPr>
        <dsp:cNvPr id="0" name=""/>
        <dsp:cNvSpPr/>
      </dsp:nvSpPr>
      <dsp:spPr>
        <a:xfrm>
          <a:off x="0" y="0"/>
          <a:ext cx="9315376" cy="1064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1" kern="1200">
              <a:latin typeface="Calibri"/>
              <a:ea typeface="Calibri"/>
              <a:cs typeface="Calibri"/>
            </a:rPr>
            <a:t>Objectives</a:t>
          </a:r>
          <a:r>
            <a:rPr lang="en-ZA" sz="2000" kern="1200">
              <a:latin typeface="Calibri"/>
              <a:ea typeface="Calibri"/>
              <a:cs typeface="Calibri"/>
            </a:rPr>
            <a:t> of the budget include achieving: </a:t>
          </a:r>
          <a:r>
            <a:rPr lang="en-ZA" sz="2000" b="1" i="1" u="sng" kern="1200">
              <a:latin typeface="Calibri"/>
              <a:ea typeface="Calibri"/>
              <a:cs typeface="Calibri"/>
            </a:rPr>
            <a:t>fiscal sustainability</a:t>
          </a:r>
          <a:r>
            <a:rPr lang="en-ZA" sz="2000" i="1" u="sng" kern="1200">
              <a:latin typeface="Calibri"/>
              <a:ea typeface="Calibri"/>
              <a:cs typeface="Calibri"/>
            </a:rPr>
            <a:t>, allocative efficiency, value for money and service delivery</a:t>
          </a:r>
          <a:endParaRPr lang="en-US" sz="2000" kern="1200">
            <a:latin typeface="Calibri"/>
            <a:ea typeface="Calibri"/>
            <a:cs typeface="Calibri"/>
          </a:endParaRPr>
        </a:p>
      </dsp:txBody>
      <dsp:txXfrm>
        <a:off x="31183" y="31183"/>
        <a:ext cx="8076548" cy="1002305"/>
      </dsp:txXfrm>
    </dsp:sp>
    <dsp:sp modelId="{D79703A3-701F-46BB-8B01-5B06D64C59A6}">
      <dsp:nvSpPr>
        <dsp:cNvPr id="0" name=""/>
        <dsp:cNvSpPr/>
      </dsp:nvSpPr>
      <dsp:spPr>
        <a:xfrm>
          <a:off x="780162" y="1258248"/>
          <a:ext cx="9315376" cy="1064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Calibri"/>
              <a:ea typeface="Calibri"/>
              <a:cs typeface="Calibri"/>
            </a:rPr>
            <a:t>Budgeting is a political exercise and ends with political choices about which programmes and projects get funded</a:t>
          </a:r>
          <a:endParaRPr lang="en-US" sz="2000" kern="1200">
            <a:latin typeface="Calibri"/>
            <a:ea typeface="Calibri"/>
            <a:cs typeface="Calibri"/>
          </a:endParaRPr>
        </a:p>
      </dsp:txBody>
      <dsp:txXfrm>
        <a:off x="811345" y="1289431"/>
        <a:ext cx="7780811" cy="1002305"/>
      </dsp:txXfrm>
    </dsp:sp>
    <dsp:sp modelId="{BE48E6DD-03FC-4CBC-BF17-5A883EDAD729}">
      <dsp:nvSpPr>
        <dsp:cNvPr id="0" name=""/>
        <dsp:cNvSpPr/>
      </dsp:nvSpPr>
      <dsp:spPr>
        <a:xfrm>
          <a:off x="1548681" y="2516497"/>
          <a:ext cx="9315376" cy="1064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Calibri"/>
              <a:ea typeface="Calibri"/>
              <a:cs typeface="Calibri"/>
            </a:rPr>
            <a:t>The vertical division of revenue shows resources allocated to the three spheres of government to provide for delivery of services including con-current functions</a:t>
          </a:r>
          <a:endParaRPr lang="en-US" sz="2000" kern="1200">
            <a:latin typeface="Calibri"/>
            <a:ea typeface="Calibri"/>
            <a:cs typeface="Calibri"/>
          </a:endParaRPr>
        </a:p>
      </dsp:txBody>
      <dsp:txXfrm>
        <a:off x="1579864" y="2547680"/>
        <a:ext cx="7792455" cy="1002305"/>
      </dsp:txXfrm>
    </dsp:sp>
    <dsp:sp modelId="{9F164FA3-296E-4987-8E2B-E4BF682D08F9}">
      <dsp:nvSpPr>
        <dsp:cNvPr id="0" name=""/>
        <dsp:cNvSpPr/>
      </dsp:nvSpPr>
      <dsp:spPr>
        <a:xfrm>
          <a:off x="2328844" y="3774746"/>
          <a:ext cx="9315376" cy="1064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Calibri"/>
              <a:ea typeface="Calibri"/>
              <a:cs typeface="Calibri"/>
            </a:rPr>
            <a:t>The Constitution provides Parliament with powers to amend the budget – realised through the Money Bills Amendment Procedure and Related Matters Act, 2009</a:t>
          </a:r>
          <a:endParaRPr lang="en-US" sz="2000" kern="1200">
            <a:latin typeface="Calibri"/>
            <a:ea typeface="Calibri"/>
            <a:cs typeface="Calibri"/>
          </a:endParaRPr>
        </a:p>
      </dsp:txBody>
      <dsp:txXfrm>
        <a:off x="2360027" y="3805929"/>
        <a:ext cx="7780811" cy="1002305"/>
      </dsp:txXfrm>
    </dsp:sp>
    <dsp:sp modelId="{A39E2320-508C-45DB-8A8A-AE5C9F067F20}">
      <dsp:nvSpPr>
        <dsp:cNvPr id="0" name=""/>
        <dsp:cNvSpPr/>
      </dsp:nvSpPr>
      <dsp:spPr>
        <a:xfrm>
          <a:off x="8623340" y="815441"/>
          <a:ext cx="692036" cy="6920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779048" y="815441"/>
        <a:ext cx="380620" cy="520757"/>
      </dsp:txXfrm>
    </dsp:sp>
    <dsp:sp modelId="{ABEE0166-CD63-45BB-A124-CF29EB674B64}">
      <dsp:nvSpPr>
        <dsp:cNvPr id="0" name=""/>
        <dsp:cNvSpPr/>
      </dsp:nvSpPr>
      <dsp:spPr>
        <a:xfrm>
          <a:off x="9403502" y="2073690"/>
          <a:ext cx="692036" cy="6920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559210" y="2073690"/>
        <a:ext cx="380620" cy="520757"/>
      </dsp:txXfrm>
    </dsp:sp>
    <dsp:sp modelId="{4C2F3416-DC0E-4548-AA9E-003D6BCD0CD1}">
      <dsp:nvSpPr>
        <dsp:cNvPr id="0" name=""/>
        <dsp:cNvSpPr/>
      </dsp:nvSpPr>
      <dsp:spPr>
        <a:xfrm>
          <a:off x="10172021" y="3331939"/>
          <a:ext cx="692036" cy="6920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10327729" y="3331939"/>
        <a:ext cx="380620" cy="52075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0.09438</cdr:x>
      <cdr:y>0.39736</cdr:y>
    </cdr:from>
    <cdr:to>
      <cdr:x>0.54343</cdr:x>
      <cdr:y>0.81215</cdr:y>
    </cdr:to>
    <cdr:grpSp>
      <cdr:nvGrpSpPr>
        <cdr:cNvPr id="18" name="Group 17">
          <a:extLst xmlns:a="http://schemas.openxmlformats.org/drawingml/2006/main">
            <a:ext uri="{FF2B5EF4-FFF2-40B4-BE49-F238E27FC236}">
              <a16:creationId xmlns:a16="http://schemas.microsoft.com/office/drawing/2014/main" id="{541291CB-D596-8B3B-0B32-E9C923825623}"/>
            </a:ext>
          </a:extLst>
        </cdr:cNvPr>
        <cdr:cNvGrpSpPr/>
      </cdr:nvGrpSpPr>
      <cdr:grpSpPr>
        <a:xfrm xmlns:a="http://schemas.openxmlformats.org/drawingml/2006/main">
          <a:off x="871892" y="1666365"/>
          <a:ext cx="4148371" cy="1739458"/>
          <a:chOff x="730317" y="1649397"/>
          <a:chExt cx="3960734" cy="1573237"/>
        </a:xfrm>
      </cdr:grpSpPr>
      <cdr:grpSp>
        <cdr:nvGrpSpPr>
          <cdr:cNvPr id="8" name="Group 7">
            <a:extLst xmlns:a="http://schemas.openxmlformats.org/drawingml/2006/main">
              <a:ext uri="{FF2B5EF4-FFF2-40B4-BE49-F238E27FC236}">
                <a16:creationId xmlns:a16="http://schemas.microsoft.com/office/drawing/2014/main" id="{054C431A-38C0-32EC-E86A-2045D59C82D1}"/>
              </a:ext>
            </a:extLst>
          </cdr:cNvPr>
          <cdr:cNvGrpSpPr/>
        </cdr:nvGrpSpPr>
        <cdr:grpSpPr>
          <a:xfrm xmlns:a="http://schemas.openxmlformats.org/drawingml/2006/main">
            <a:off x="3999278" y="1649397"/>
            <a:ext cx="691773" cy="1565955"/>
            <a:chOff x="3999279" y="1649397"/>
            <a:chExt cx="691772" cy="1565955"/>
          </a:xfrm>
        </cdr:grpSpPr>
        <cdr:sp macro="" textlink="">
          <cdr:nvSpPr>
            <cdr:cNvPr id="3" name="Oval 2">
              <a:extLst xmlns:a="http://schemas.openxmlformats.org/drawingml/2006/main">
                <a:ext uri="{FF2B5EF4-FFF2-40B4-BE49-F238E27FC236}">
                  <a16:creationId xmlns:a16="http://schemas.microsoft.com/office/drawing/2014/main" id="{8DDA8585-CF5F-4F4D-282B-5350DAE763E4}"/>
                </a:ext>
              </a:extLst>
            </cdr:cNvPr>
            <cdr:cNvSpPr/>
          </cdr:nvSpPr>
          <cdr:spPr>
            <a:xfrm xmlns:a="http://schemas.openxmlformats.org/drawingml/2006/main">
              <a:off x="3999279" y="1649397"/>
              <a:ext cx="649876" cy="521972"/>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ZA" b="1" kern="1200" dirty="0">
                  <a:solidFill>
                    <a:schemeClr val="tx1"/>
                  </a:solidFill>
                </a:rPr>
                <a:t>63%</a:t>
              </a:r>
            </a:p>
          </cdr:txBody>
        </cdr:sp>
        <cdr:sp macro="" textlink="">
          <cdr:nvSpPr>
            <cdr:cNvPr id="4" name="Oval 3">
              <a:extLst xmlns:a="http://schemas.openxmlformats.org/drawingml/2006/main">
                <a:ext uri="{FF2B5EF4-FFF2-40B4-BE49-F238E27FC236}">
                  <a16:creationId xmlns:a16="http://schemas.microsoft.com/office/drawing/2014/main" id="{8DDA8585-CF5F-4F4D-282B-5350DAE763E4}"/>
                </a:ext>
              </a:extLst>
            </cdr:cNvPr>
            <cdr:cNvSpPr/>
          </cdr:nvSpPr>
          <cdr:spPr>
            <a:xfrm xmlns:a="http://schemas.openxmlformats.org/drawingml/2006/main">
              <a:off x="4041087" y="2171369"/>
              <a:ext cx="649964" cy="537637"/>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ZA" b="1" kern="1200" dirty="0">
                  <a:solidFill>
                    <a:schemeClr val="tx1"/>
                  </a:solidFill>
                </a:rPr>
                <a:t>22%</a:t>
              </a:r>
            </a:p>
          </cdr:txBody>
        </cdr:sp>
        <cdr:sp macro="" textlink="">
          <cdr:nvSpPr>
            <cdr:cNvPr id="6" name="Oval 5">
              <a:extLst xmlns:a="http://schemas.openxmlformats.org/drawingml/2006/main">
                <a:ext uri="{FF2B5EF4-FFF2-40B4-BE49-F238E27FC236}">
                  <a16:creationId xmlns:a16="http://schemas.microsoft.com/office/drawing/2014/main" id="{8DDA8585-CF5F-4F4D-282B-5350DAE763E4}"/>
                </a:ext>
              </a:extLst>
            </cdr:cNvPr>
            <cdr:cNvSpPr/>
          </cdr:nvSpPr>
          <cdr:spPr>
            <a:xfrm xmlns:a="http://schemas.openxmlformats.org/drawingml/2006/main">
              <a:off x="4040910" y="2693341"/>
              <a:ext cx="649965" cy="522011"/>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ZA" b="1" kern="1200" dirty="0">
                  <a:solidFill>
                    <a:schemeClr val="tx1"/>
                  </a:solidFill>
                </a:rPr>
                <a:t>15%</a:t>
              </a:r>
            </a:p>
          </cdr:txBody>
        </cdr:sp>
      </cdr:grpSp>
      <cdr:grpSp>
        <cdr:nvGrpSpPr>
          <cdr:cNvPr id="9" name="Group 8">
            <a:extLst xmlns:a="http://schemas.openxmlformats.org/drawingml/2006/main">
              <a:ext uri="{FF2B5EF4-FFF2-40B4-BE49-F238E27FC236}">
                <a16:creationId xmlns:a16="http://schemas.microsoft.com/office/drawing/2014/main" id="{500A88E3-4457-9F7F-1B4E-CB8C964CB590}"/>
              </a:ext>
            </a:extLst>
          </cdr:cNvPr>
          <cdr:cNvGrpSpPr/>
        </cdr:nvGrpSpPr>
        <cdr:grpSpPr>
          <a:xfrm xmlns:a="http://schemas.openxmlformats.org/drawingml/2006/main">
            <a:off x="730317" y="1744332"/>
            <a:ext cx="670426" cy="1478302"/>
            <a:chOff x="730317" y="1744332"/>
            <a:chExt cx="670427" cy="1478302"/>
          </a:xfrm>
        </cdr:grpSpPr>
        <cdr:sp macro="" textlink="">
          <cdr:nvSpPr>
            <cdr:cNvPr id="2" name="Oval 1">
              <a:extLst xmlns:a="http://schemas.openxmlformats.org/drawingml/2006/main">
                <a:ext uri="{FF2B5EF4-FFF2-40B4-BE49-F238E27FC236}">
                  <a16:creationId xmlns:a16="http://schemas.microsoft.com/office/drawing/2014/main" id="{A559228C-CC04-C788-186C-BF529B540C48}"/>
                </a:ext>
              </a:extLst>
            </cdr:cNvPr>
            <cdr:cNvSpPr/>
          </cdr:nvSpPr>
          <cdr:spPr>
            <a:xfrm xmlns:a="http://schemas.openxmlformats.org/drawingml/2006/main">
              <a:off x="750780" y="1744332"/>
              <a:ext cx="649964" cy="522010"/>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ZA" b="1" kern="1200" dirty="0">
                  <a:solidFill>
                    <a:schemeClr val="tx1"/>
                  </a:solidFill>
                </a:rPr>
                <a:t>54%</a:t>
              </a:r>
            </a:p>
          </cdr:txBody>
        </cdr:sp>
        <cdr:sp macro="" textlink="">
          <cdr:nvSpPr>
            <cdr:cNvPr id="5" name="Oval 4">
              <a:extLst xmlns:a="http://schemas.openxmlformats.org/drawingml/2006/main">
                <a:ext uri="{FF2B5EF4-FFF2-40B4-BE49-F238E27FC236}">
                  <a16:creationId xmlns:a16="http://schemas.microsoft.com/office/drawing/2014/main" id="{F2038BE2-55F6-5395-F995-222F514CCD6C}"/>
                </a:ext>
              </a:extLst>
            </cdr:cNvPr>
            <cdr:cNvSpPr/>
          </cdr:nvSpPr>
          <cdr:spPr>
            <a:xfrm xmlns:a="http://schemas.openxmlformats.org/drawingml/2006/main">
              <a:off x="730317" y="2216732"/>
              <a:ext cx="649964" cy="522010"/>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ZA" b="1" kern="1200" dirty="0">
                  <a:solidFill>
                    <a:schemeClr val="tx1"/>
                  </a:solidFill>
                </a:rPr>
                <a:t>26%</a:t>
              </a:r>
            </a:p>
          </cdr:txBody>
        </cdr:sp>
        <cdr:sp macro="" textlink="">
          <cdr:nvSpPr>
            <cdr:cNvPr id="7" name="Oval 6">
              <a:extLst xmlns:a="http://schemas.openxmlformats.org/drawingml/2006/main">
                <a:ext uri="{FF2B5EF4-FFF2-40B4-BE49-F238E27FC236}">
                  <a16:creationId xmlns:a16="http://schemas.microsoft.com/office/drawing/2014/main" id="{B9D59416-56A6-F255-088E-513A3380AE97}"/>
                </a:ext>
              </a:extLst>
            </cdr:cNvPr>
            <cdr:cNvSpPr/>
          </cdr:nvSpPr>
          <cdr:spPr>
            <a:xfrm xmlns:a="http://schemas.openxmlformats.org/drawingml/2006/main">
              <a:off x="733404" y="2700624"/>
              <a:ext cx="649964" cy="522010"/>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ZA" b="1" kern="1200" dirty="0">
                  <a:solidFill>
                    <a:schemeClr val="tx1"/>
                  </a:solidFill>
                </a:rPr>
                <a:t>20%</a:t>
              </a:r>
            </a:p>
          </cdr:txBody>
        </cdr:sp>
      </cdr:grp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292B0-CF9D-B482-5705-DEBB9267B895}"/>
            </a:ext>
          </a:extLst>
        </p:cNvPr>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8A4BC6A-2E19-E186-304C-5645013DA88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57B9008C-727C-E90C-D6D4-B55F6C11AF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 department may request and motivate for additional resources over the baseline when no funds could be sourced from within the existing baseline (reprioritisation). In each budget, only a small part of total budgeting is subject to active decision making. All budget estimates, down to sub-programme level, are compiled for the full 3-year period.</a:t>
            </a:r>
          </a:p>
        </p:txBody>
      </p:sp>
      <p:sp>
        <p:nvSpPr>
          <p:cNvPr id="37892" name="Slide Number Placeholder 3">
            <a:extLst>
              <a:ext uri="{FF2B5EF4-FFF2-40B4-BE49-F238E27FC236}">
                <a16:creationId xmlns:a16="http://schemas.microsoft.com/office/drawing/2014/main" id="{41D451A7-5907-C2B7-EE83-AAB6CF050A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7EE64A-1D96-4FEA-A75F-24A1A6755F2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87107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FB59C04-44A4-CF4D-BCCF-91B0EC4D587F}" type="datetime1">
              <a:rPr lang="en-ZA" smtClean="0"/>
              <a:t>2026/05/20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pic>
        <p:nvPicPr>
          <p:cNvPr id="7" name="Picture 6">
            <a:extLst>
              <a:ext uri="{FF2B5EF4-FFF2-40B4-BE49-F238E27FC236}">
                <a16:creationId xmlns:a16="http://schemas.microsoft.com/office/drawing/2014/main" id="{464C807A-582D-5536-03F1-D0D54C27D90A}"/>
              </a:ext>
            </a:extLst>
          </p:cNvPr>
          <p:cNvPicPr>
            <a:picLocks noChangeAspect="1"/>
          </p:cNvPicPr>
          <p:nvPr userDrawn="1"/>
        </p:nvPicPr>
        <p:blipFill>
          <a:blip r:embed="rId2"/>
          <a:srcRect/>
          <a:stretch/>
        </p:blipFill>
        <p:spPr>
          <a:xfrm>
            <a:off x="11267" y="-6349"/>
            <a:ext cx="12180730" cy="6864349"/>
          </a:xfrm>
          <a:prstGeom prst="rect">
            <a:avLst/>
          </a:prstGeom>
        </p:spPr>
      </p:pic>
    </p:spTree>
    <p:extLst>
      <p:ext uri="{BB962C8B-B14F-4D97-AF65-F5344CB8AC3E}">
        <p14:creationId xmlns:p14="http://schemas.microsoft.com/office/powerpoint/2010/main" val="122845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931FB4-306C-B14F-9DF4-0FD9AB22B8E7}" type="datetime1">
              <a:rPr lang="en-ZA" smtClean="0"/>
              <a:t>2026/05/20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1137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189B79-E675-C345-883A-F23F764B154F}" type="datetime1">
              <a:rPr lang="en-ZA" smtClean="0"/>
              <a:t>2026/05/20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74817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110471AB-3DFE-9A6B-799A-FC0E292FB57A}"/>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2" name="Title 1"/>
          <p:cNvSpPr>
            <a:spLocks noGrp="1" noRot="1" noMove="1" noResize="1" noEditPoints="1" noAdjustHandles="1" noChangeArrowheads="1" noChangeShapeType="1"/>
          </p:cNvSpPr>
          <p:nvPr>
            <p:ph type="title" hasCustomPrompt="1"/>
          </p:nvPr>
        </p:nvSpPr>
        <p:spPr>
          <a:xfrm>
            <a:off x="267419" y="577970"/>
            <a:ext cx="11644221" cy="897147"/>
          </a:xfrm>
        </p:spPr>
        <p:txBody>
          <a:bodyPr>
            <a:normAutofit/>
          </a:bodyPr>
          <a:lstStyle>
            <a:lvl1pPr>
              <a:lnSpc>
                <a:spcPts val="3080"/>
              </a:lnSpc>
              <a:defRPr sz="3500" b="1">
                <a:latin typeface="+mn-lt"/>
              </a:defRPr>
            </a:lvl1pPr>
          </a:lstStyle>
          <a:p>
            <a:r>
              <a:rPr lang="en-US"/>
              <a:t>Heading goes here, up to maximum 2 lines, sentence case, Calibri 35pt, bold</a:t>
            </a:r>
          </a:p>
        </p:txBody>
      </p:sp>
      <p:sp>
        <p:nvSpPr>
          <p:cNvPr id="3" name="Content Placeholder 2"/>
          <p:cNvSpPr>
            <a:spLocks noGrp="1" noRot="1" noMove="1" noResize="1" noEditPoints="1" noAdjustHandles="1" noChangeArrowheads="1" noChangeShapeType="1"/>
          </p:cNvSpPr>
          <p:nvPr>
            <p:ph idx="1" hasCustomPrompt="1"/>
          </p:nvPr>
        </p:nvSpPr>
        <p:spPr>
          <a:xfrm>
            <a:off x="267419" y="1759790"/>
            <a:ext cx="11644221" cy="4839418"/>
          </a:xfrm>
        </p:spPr>
        <p:txBody>
          <a:bodyPr/>
          <a:lstStyle>
            <a:lvl1pPr algn="l">
              <a:defRPr/>
            </a:lvl1pPr>
            <a:lvl2pPr marL="536575" indent="-268288">
              <a:buFont typeface="Symbol" panose="05050102010706020507" pitchFamily="18" charset="2"/>
              <a:buChar char=""/>
              <a:defRPr/>
            </a:lvl2pPr>
            <a:lvl5pPr marL="1828800" indent="0">
              <a:buNone/>
              <a:defRPr/>
            </a:lvl5pPr>
          </a:lstStyle>
          <a:p>
            <a:pPr lvl="0"/>
            <a:r>
              <a:rPr lang="en-GB"/>
              <a:t>Bullet style, Calibri 28pt, justified, not bold</a:t>
            </a:r>
          </a:p>
          <a:p>
            <a:pPr lvl="1"/>
            <a:r>
              <a:rPr lang="en-GB"/>
              <a:t>Tab for 2nd level bullet, Calibri 24pt, justified, not bold</a:t>
            </a:r>
          </a:p>
          <a:p>
            <a:pPr lvl="4"/>
            <a:endParaRPr lang="en-US"/>
          </a:p>
        </p:txBody>
      </p:sp>
      <p:sp>
        <p:nvSpPr>
          <p:cNvPr id="8" name="Slide Number Placeholder 5">
            <a:extLst>
              <a:ext uri="{FF2B5EF4-FFF2-40B4-BE49-F238E27FC236}">
                <a16:creationId xmlns:a16="http://schemas.microsoft.com/office/drawing/2014/main" id="{742CDA21-FB34-2E10-6FC6-41A385019286}"/>
              </a:ext>
            </a:extLst>
          </p:cNvPr>
          <p:cNvSpPr txBox="1">
            <a:spLocks/>
          </p:cNvSpPr>
          <p:nvPr userDrawn="1"/>
        </p:nvSpPr>
        <p:spPr>
          <a:xfrm>
            <a:off x="11371556" y="0"/>
            <a:ext cx="540084" cy="36291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a:solidFill>
                <a:schemeClr val="tx1">
                  <a:lumMod val="95000"/>
                  <a:lumOff val="5000"/>
                </a:schemeClr>
              </a:solidFill>
            </a:endParaRPr>
          </a:p>
        </p:txBody>
      </p:sp>
    </p:spTree>
    <p:extLst>
      <p:ext uri="{BB962C8B-B14F-4D97-AF65-F5344CB8AC3E}">
        <p14:creationId xmlns:p14="http://schemas.microsoft.com/office/powerpoint/2010/main" val="169233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9555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6AFC8E3-AC9B-484F-A89A-11D48F91BD50}" type="datetime1">
              <a:rPr lang="en-ZA" smtClean="0"/>
              <a:t>2026/05/20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6815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8273CD7-1148-2F44-B63B-DE7490027093}" type="datetime1">
              <a:rPr lang="en-ZA" smtClean="0"/>
              <a:t>2026/05/20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8574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1D0C203-3373-6B42-997B-6A5702094014}" type="datetime1">
              <a:rPr lang="en-ZA" smtClean="0"/>
              <a:t>2026/05/20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12283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2026/05/20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59105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2026/05/20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782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2026/05/20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309747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4"/>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1792E-29FB-8649-BB25-70B41D2B30B2}" type="datetime1">
              <a:rPr lang="en-ZA" smtClean="0"/>
              <a:t>2026/05/20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16049373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6575" indent="-268288" algn="l" defTabSz="914400" rtl="0" eaLnBrk="1" latinLnBrk="0" hangingPunct="1">
        <a:lnSpc>
          <a:spcPct val="90000"/>
        </a:lnSpc>
        <a:spcBef>
          <a:spcPts val="500"/>
        </a:spcBef>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1030596" y="989229"/>
            <a:ext cx="7482315" cy="1483508"/>
          </a:xfrm>
        </p:spPr>
        <p:txBody>
          <a:bodyPr vert="horz" lIns="0" tIns="0" rIns="91440" bIns="45720" rtlCol="0" anchor="b">
            <a:normAutofit/>
          </a:bodyPr>
          <a:lstStyle/>
          <a:p>
            <a:pPr algn="r">
              <a:lnSpc>
                <a:spcPts val="3600"/>
              </a:lnSpc>
            </a:pPr>
            <a:r>
              <a:rPr lang="en-US" sz="4400" b="1" dirty="0">
                <a:latin typeface="+mn-lt"/>
              </a:rPr>
              <a:t>Scene Setting: Understanding the Defence Budgeting Process</a:t>
            </a:r>
            <a:endParaRPr lang="en-US" sz="4400" b="1" cap="all" dirty="0">
              <a:solidFill>
                <a:schemeClr val="bg1"/>
              </a:solidFill>
              <a:latin typeface="+mn-lt"/>
            </a:endParaRPr>
          </a:p>
        </p:txBody>
      </p:sp>
      <p:sp>
        <p:nvSpPr>
          <p:cNvPr id="3" name="Subtitle 2"/>
          <p:cNvSpPr>
            <a:spLocks noGrp="1" noRot="1" noMove="1" noResize="1" noEditPoints="1" noAdjustHandles="1" noChangeArrowheads="1" noChangeShapeType="1"/>
          </p:cNvSpPr>
          <p:nvPr>
            <p:ph type="subTitle" idx="1"/>
          </p:nvPr>
        </p:nvSpPr>
        <p:spPr>
          <a:xfrm>
            <a:off x="1021976" y="2690400"/>
            <a:ext cx="7482315" cy="1088648"/>
          </a:xfrm>
        </p:spPr>
        <p:txBody>
          <a:bodyPr>
            <a:normAutofit lnSpcReduction="10000"/>
          </a:bodyPr>
          <a:lstStyle/>
          <a:p>
            <a:pPr algn="r">
              <a:tabLst>
                <a:tab pos="1193800" algn="l"/>
              </a:tabLst>
            </a:pPr>
            <a:endParaRPr lang="en-US" sz="2200" dirty="0">
              <a:solidFill>
                <a:schemeClr val="bg1"/>
              </a:solidFill>
            </a:endParaRPr>
          </a:p>
          <a:p>
            <a:pPr algn="r">
              <a:tabLst>
                <a:tab pos="1193800" algn="l"/>
              </a:tabLst>
            </a:pPr>
            <a:r>
              <a:rPr lang="en-ZA" dirty="0"/>
              <a:t>The Security Institute for Governance and Leadership in Africa (SIGLA), Stellenbosch University </a:t>
            </a:r>
            <a:endParaRPr lang="en-US" sz="2200" dirty="0">
              <a:solidFill>
                <a:schemeClr val="bg1"/>
              </a:solidFill>
            </a:endParaRPr>
          </a:p>
        </p:txBody>
      </p:sp>
      <p:sp>
        <p:nvSpPr>
          <p:cNvPr id="6" name="TextBox 5"/>
          <p:cNvSpPr txBox="1">
            <a:spLocks/>
          </p:cNvSpPr>
          <p:nvPr/>
        </p:nvSpPr>
        <p:spPr>
          <a:xfrm>
            <a:off x="9339995" y="989229"/>
            <a:ext cx="2123871" cy="1829283"/>
          </a:xfrm>
          <a:prstGeom prst="rect">
            <a:avLst/>
          </a:prstGeom>
          <a:noFill/>
        </p:spPr>
        <p:txBody>
          <a:bodyPr wrap="square" lIns="91440" tIns="45720" rIns="91440" bIns="45720" rtlCol="0" anchor="t">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a:solidFill>
                  <a:schemeClr val="bg1"/>
                </a:solidFill>
              </a:rPr>
              <a:t>RENDANI </a:t>
            </a:r>
            <a:r>
              <a:rPr lang="en-US" sz="1400" b="1" dirty="0">
                <a:solidFill>
                  <a:schemeClr val="bg1"/>
                </a:solidFill>
              </a:rPr>
              <a:t>RANDELA</a:t>
            </a:r>
          </a:p>
          <a:p>
            <a:pPr>
              <a:lnSpc>
                <a:spcPts val="1720"/>
              </a:lnSpc>
            </a:pPr>
            <a:endParaRPr lang="en-US" sz="1400" b="1" dirty="0">
              <a:solidFill>
                <a:schemeClr val="bg1"/>
              </a:solidFill>
            </a:endParaRPr>
          </a:p>
          <a:p>
            <a:pPr>
              <a:lnSpc>
                <a:spcPts val="1720"/>
              </a:lnSpc>
            </a:pPr>
            <a:r>
              <a:rPr lang="en-US" sz="1400" b="1" dirty="0">
                <a:solidFill>
                  <a:schemeClr val="bg1"/>
                </a:solidFill>
              </a:rPr>
              <a:t>NATIONAL TREASURY: </a:t>
            </a:r>
          </a:p>
          <a:p>
            <a:pPr>
              <a:lnSpc>
                <a:spcPts val="1720"/>
              </a:lnSpc>
            </a:pPr>
            <a:r>
              <a:rPr lang="en-US" sz="1400" i="1" dirty="0">
                <a:solidFill>
                  <a:schemeClr val="bg1"/>
                </a:solidFill>
              </a:rPr>
              <a:t>Public Finance</a:t>
            </a:r>
            <a:endParaRPr lang="en-US" sz="1400" i="1" dirty="0">
              <a:solidFill>
                <a:schemeClr val="bg1"/>
              </a:solidFill>
              <a:ea typeface="Calibri"/>
              <a:cs typeface="Calibri"/>
            </a:endParaRPr>
          </a:p>
          <a:p>
            <a:pPr>
              <a:lnSpc>
                <a:spcPts val="1720"/>
              </a:lnSpc>
            </a:pPr>
            <a:endParaRPr lang="en-US" sz="1400" b="1" dirty="0">
              <a:solidFill>
                <a:schemeClr val="bg1"/>
              </a:solidFill>
            </a:endParaRPr>
          </a:p>
          <a:p>
            <a:pPr>
              <a:lnSpc>
                <a:spcPts val="1720"/>
              </a:lnSpc>
            </a:pPr>
            <a:r>
              <a:rPr lang="en-US" sz="1400" b="1" dirty="0">
                <a:solidFill>
                  <a:schemeClr val="bg1"/>
                </a:solidFill>
              </a:rPr>
              <a:t>21 May 2026</a:t>
            </a:r>
            <a:endParaRPr lang="en-US" sz="1400" b="1" dirty="0">
              <a:solidFill>
                <a:schemeClr val="bg1"/>
              </a:solidFill>
              <a:ea typeface="Calibri"/>
              <a:cs typeface="Calibri"/>
            </a:endParaRPr>
          </a:p>
        </p:txBody>
      </p:sp>
    </p:spTree>
    <p:extLst>
      <p:ext uri="{BB962C8B-B14F-4D97-AF65-F5344CB8AC3E}">
        <p14:creationId xmlns:p14="http://schemas.microsoft.com/office/powerpoint/2010/main" val="16534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9CAD-E87E-4B01-AD7D-AFE5EBCC8475}"/>
              </a:ext>
            </a:extLst>
          </p:cNvPr>
          <p:cNvSpPr>
            <a:spLocks noGrp="1"/>
          </p:cNvSpPr>
          <p:nvPr>
            <p:ph type="title"/>
          </p:nvPr>
        </p:nvSpPr>
        <p:spPr>
          <a:xfrm>
            <a:off x="755484" y="739835"/>
            <a:ext cx="3702580" cy="1616203"/>
          </a:xfrm>
        </p:spPr>
        <p:txBody>
          <a:bodyPr vert="horz" lIns="91440" tIns="45720" rIns="91440" bIns="45720" rtlCol="0" anchor="b">
            <a:normAutofit/>
          </a:bodyPr>
          <a:lstStyle/>
          <a:p>
            <a:pPr>
              <a:lnSpc>
                <a:spcPct val="90000"/>
              </a:lnSpc>
            </a:pPr>
            <a:r>
              <a:rPr lang="en-US" altLang="en-US" sz="3200" kern="1200">
                <a:solidFill>
                  <a:srgbClr val="FFFFFF"/>
                </a:solidFill>
                <a:latin typeface="+mj-lt"/>
                <a:ea typeface="+mj-ea"/>
                <a:cs typeface="+mj-cs"/>
              </a:rPr>
              <a:t>Structures &amp; role of NT</a:t>
            </a:r>
            <a:endParaRPr lang="en-US" sz="3200" kern="1200">
              <a:solidFill>
                <a:srgbClr val="FFFFFF"/>
              </a:solidFill>
              <a:latin typeface="+mj-lt"/>
              <a:ea typeface="+mj-ea"/>
              <a:cs typeface="+mj-cs"/>
            </a:endParaRPr>
          </a:p>
        </p:txBody>
      </p:sp>
      <p:sp>
        <p:nvSpPr>
          <p:cNvPr id="7" name="Rectangle: Rounded Corners 6">
            <a:extLst>
              <a:ext uri="{FF2B5EF4-FFF2-40B4-BE49-F238E27FC236}">
                <a16:creationId xmlns:a16="http://schemas.microsoft.com/office/drawing/2014/main" id="{90292AC9-91AF-4586-A65D-7E1DB7957C1D}"/>
              </a:ext>
            </a:extLst>
          </p:cNvPr>
          <p:cNvSpPr/>
          <p:nvPr/>
        </p:nvSpPr>
        <p:spPr>
          <a:xfrm>
            <a:off x="-27518" y="2427370"/>
            <a:ext cx="5202344" cy="44306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DLaM Display" panose="020F0502020204030204" pitchFamily="2" charset="0"/>
                <a:ea typeface="ADLaM Display" panose="020F0502020204030204" pitchFamily="2" charset="0"/>
                <a:cs typeface="ADLaM Display" panose="020F0502020204030204" pitchFamily="2" charset="0"/>
              </a:rPr>
              <a:t>Technical Role of NT</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Provide the Fiscal Framework based on the macroeconomic forecast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Propose the Division of Revenue between the 3 spheres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Lead in tax policy proposals</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lang="en-US" sz="1400" b="1">
                <a:solidFill>
                  <a:srgbClr val="FFFFFF"/>
                </a:solidFill>
                <a:latin typeface="Calibri" panose="020F0502020204030204"/>
              </a:rPr>
              <a:t>Forecasting Economic policy</a:t>
            </a:r>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Raise funding in markets</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Provide technical guidelines to </a:t>
            </a:r>
            <a:r>
              <a:rPr lang="en-US" sz="1400" b="1">
                <a:solidFill>
                  <a:srgbClr val="FFFFFF"/>
                </a:solidFill>
                <a:latin typeface="Calibri" panose="020F0502020204030204"/>
              </a:rPr>
              <a:t>coordinate</a:t>
            </a: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 budget submissions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Coordinate and chair function group meetings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Make recommendations to </a:t>
            </a:r>
            <a:r>
              <a:rPr lang="en-US" sz="1400" b="1">
                <a:solidFill>
                  <a:srgbClr val="FFFFFF"/>
                </a:solidFill>
                <a:latin typeface="Calibri" panose="020F0502020204030204"/>
              </a:rPr>
              <a:t>TCB</a:t>
            </a: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 Budget Council and Ministers’ Committee on the Budget (who in turn make recommendations to Cabinet and Extended Cabinet)</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Prepare and table budget documentation</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180340" algn="l"/>
                <a:tab pos="540385" algn="l"/>
                <a:tab pos="180340" algn="l"/>
                <a:tab pos="457200" algn="l"/>
                <a:tab pos="540385" algn="l"/>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Brief Parliamentary Committees in respect of budget documentation tabled</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Content Placeholder 5" descr="A diagram of a company&#10;&#10;AI-generated content may be incorrect.">
            <a:extLst>
              <a:ext uri="{FF2B5EF4-FFF2-40B4-BE49-F238E27FC236}">
                <a16:creationId xmlns:a16="http://schemas.microsoft.com/office/drawing/2014/main" id="{D6EE5679-B688-41D5-8349-C36E2AA4B6FF}"/>
              </a:ext>
            </a:extLst>
          </p:cNvPr>
          <p:cNvPicPr>
            <a:picLocks noGrp="1" noChangeAspect="1"/>
          </p:cNvPicPr>
          <p:nvPr>
            <p:ph idx="1"/>
          </p:nvPr>
        </p:nvPicPr>
        <p:blipFill>
          <a:blip r:embed="rId2"/>
          <a:stretch>
            <a:fillRect/>
          </a:stretch>
        </p:blipFill>
        <p:spPr>
          <a:xfrm>
            <a:off x="5303946" y="978190"/>
            <a:ext cx="6817869" cy="4904034"/>
          </a:xfrm>
          <a:prstGeom prst="rect">
            <a:avLst/>
          </a:prstGeom>
        </p:spPr>
      </p:pic>
      <p:sp>
        <p:nvSpPr>
          <p:cNvPr id="4" name="Slide Number Placeholder 3">
            <a:extLst>
              <a:ext uri="{FF2B5EF4-FFF2-40B4-BE49-F238E27FC236}">
                <a16:creationId xmlns:a16="http://schemas.microsoft.com/office/drawing/2014/main" id="{5F2970F5-B266-4B80-82C9-160E91A4B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A4E67396-EAD7-1246-A93B-5244FF26795F}"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BEF9D816-2B04-9F78-6887-04798781AF66}"/>
              </a:ext>
            </a:extLst>
          </p:cNvPr>
          <p:cNvSpPr txBox="1">
            <a:spLocks/>
          </p:cNvSpPr>
          <p:nvPr/>
        </p:nvSpPr>
        <p:spPr>
          <a:xfrm>
            <a:off x="279142" y="297079"/>
            <a:ext cx="11644221" cy="897147"/>
          </a:xfrm>
          <a:prstGeom prst="rect">
            <a:avLst/>
          </a:prstGeom>
        </p:spPr>
        <p:txBody>
          <a:bodyPr vert="horz" lIns="91440" tIns="45720" rIns="91440" bIns="45720" rtlCol="0" anchor="ctr">
            <a:normAutofit/>
          </a:bodyPr>
          <a:lstStyle>
            <a:lvl1pPr algn="l" defTabSz="914400" rtl="0" eaLnBrk="1" latinLnBrk="0" hangingPunct="1">
              <a:lnSpc>
                <a:spcPts val="3080"/>
              </a:lnSpc>
              <a:spcBef>
                <a:spcPct val="0"/>
              </a:spcBef>
              <a:buNone/>
              <a:defRPr sz="3500" b="1" kern="1200">
                <a:solidFill>
                  <a:schemeClr val="tx1"/>
                </a:solidFill>
                <a:latin typeface="+mn-lt"/>
                <a:ea typeface="+mj-ea"/>
                <a:cs typeface="+mj-cs"/>
              </a:defRPr>
            </a:lvl1pPr>
          </a:lstStyle>
          <a:p>
            <a:r>
              <a:rPr lang="en-US" altLang="en-US"/>
              <a:t>Main role-players </a:t>
            </a:r>
            <a:endParaRPr lang="en-ZA"/>
          </a:p>
        </p:txBody>
      </p:sp>
      <p:sp>
        <p:nvSpPr>
          <p:cNvPr id="3" name="Rectangle 2">
            <a:extLst>
              <a:ext uri="{FF2B5EF4-FFF2-40B4-BE49-F238E27FC236}">
                <a16:creationId xmlns:a16="http://schemas.microsoft.com/office/drawing/2014/main" id="{1D0C6D06-A61D-2EF9-459E-04A78EA3A3A6}"/>
              </a:ext>
            </a:extLst>
          </p:cNvPr>
          <p:cNvSpPr/>
          <p:nvPr/>
        </p:nvSpPr>
        <p:spPr>
          <a:xfrm>
            <a:off x="7460167" y="1194226"/>
            <a:ext cx="4592316" cy="4904034"/>
          </a:xfrm>
          <a:prstGeom prst="rect">
            <a:avLst/>
          </a:prstGeom>
          <a:noFill/>
          <a:ln w="63500" cmpd="sng">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7796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5EC1-D284-49A7-93AB-B508E52FBB09}"/>
              </a:ext>
            </a:extLst>
          </p:cNvPr>
          <p:cNvSpPr>
            <a:spLocks noGrp="1"/>
          </p:cNvSpPr>
          <p:nvPr>
            <p:ph type="title"/>
          </p:nvPr>
        </p:nvSpPr>
        <p:spPr>
          <a:xfrm>
            <a:off x="279142" y="214554"/>
            <a:ext cx="11644221" cy="897147"/>
          </a:xfrm>
        </p:spPr>
        <p:txBody>
          <a:bodyPr/>
          <a:lstStyle/>
          <a:p>
            <a:r>
              <a:rPr lang="en-ZA"/>
              <a:t>Stages of the budget process</a:t>
            </a:r>
          </a:p>
        </p:txBody>
      </p:sp>
      <p:sp>
        <p:nvSpPr>
          <p:cNvPr id="3" name="Content Placeholder 2">
            <a:extLst>
              <a:ext uri="{FF2B5EF4-FFF2-40B4-BE49-F238E27FC236}">
                <a16:creationId xmlns:a16="http://schemas.microsoft.com/office/drawing/2014/main" id="{4B1CF90A-7293-4C2D-97EA-E42EB4E6B0F4}"/>
              </a:ext>
            </a:extLst>
          </p:cNvPr>
          <p:cNvSpPr>
            <a:spLocks noGrp="1"/>
          </p:cNvSpPr>
          <p:nvPr>
            <p:ph idx="1"/>
          </p:nvPr>
        </p:nvSpPr>
        <p:spPr>
          <a:xfrm>
            <a:off x="427893" y="1122240"/>
            <a:ext cx="5807149" cy="4351338"/>
          </a:xfrm>
        </p:spPr>
        <p:txBody>
          <a:bodyPr vert="horz" lIns="91440" tIns="45720" rIns="91440" bIns="45720" rtlCol="0" anchor="t">
            <a:normAutofit lnSpcReduction="10000"/>
          </a:bodyPr>
          <a:lstStyle/>
          <a:p>
            <a:pPr marL="0" lvl="0" indent="0" defTabSz="914400">
              <a:lnSpc>
                <a:spcPct val="100000"/>
              </a:lnSpc>
              <a:spcBef>
                <a:spcPts val="0"/>
              </a:spcBef>
              <a:buNone/>
            </a:pPr>
            <a:r>
              <a:rPr lang="en-ZA" sz="1800" b="1">
                <a:solidFill>
                  <a:srgbClr val="000000"/>
                </a:solidFill>
                <a:latin typeface="Calibri"/>
                <a:ea typeface="Calibri"/>
                <a:cs typeface="Calibri"/>
              </a:rPr>
              <a:t>TCB/ENE (Formulation)</a:t>
            </a:r>
          </a:p>
          <a:p>
            <a:pPr>
              <a:lnSpc>
                <a:spcPct val="100000"/>
              </a:lnSpc>
              <a:spcBef>
                <a:spcPts val="0"/>
              </a:spcBef>
            </a:pPr>
            <a:r>
              <a:rPr lang="en-ZA" sz="1800">
                <a:solidFill>
                  <a:srgbClr val="000000"/>
                </a:solidFill>
                <a:latin typeface="Calibri"/>
                <a:ea typeface="Calibri"/>
                <a:cs typeface="Calibri"/>
              </a:rPr>
              <a:t>NT and departments, consultative process</a:t>
            </a:r>
          </a:p>
          <a:p>
            <a:pPr marL="0" lvl="0" indent="0" defTabSz="914400">
              <a:lnSpc>
                <a:spcPct val="100000"/>
              </a:lnSpc>
              <a:spcBef>
                <a:spcPts val="0"/>
              </a:spcBef>
              <a:buNone/>
            </a:pPr>
            <a:r>
              <a:rPr lang="en-ZA" sz="1800" b="1">
                <a:solidFill>
                  <a:srgbClr val="000000"/>
                </a:solidFill>
                <a:latin typeface="Calibri"/>
                <a:ea typeface="Calibri"/>
                <a:cs typeface="Calibri"/>
              </a:rPr>
              <a:t>Parliamentary process (Approval)</a:t>
            </a:r>
          </a:p>
          <a:p>
            <a:pPr>
              <a:lnSpc>
                <a:spcPct val="100000"/>
              </a:lnSpc>
              <a:spcBef>
                <a:spcPts val="0"/>
              </a:spcBef>
            </a:pPr>
            <a:r>
              <a:rPr lang="en-ZA" sz="1800">
                <a:solidFill>
                  <a:srgbClr val="000000"/>
                </a:solidFill>
                <a:latin typeface="Calibri"/>
                <a:ea typeface="Calibri"/>
                <a:cs typeface="Calibri"/>
              </a:rPr>
              <a:t>National Assembly/ NCOP</a:t>
            </a:r>
          </a:p>
          <a:p>
            <a:pPr marL="0" lvl="0" indent="0" defTabSz="914400">
              <a:lnSpc>
                <a:spcPct val="100000"/>
              </a:lnSpc>
              <a:spcBef>
                <a:spcPts val="0"/>
              </a:spcBef>
              <a:buNone/>
            </a:pPr>
            <a:r>
              <a:rPr lang="en-ZA" sz="1800" b="1">
                <a:solidFill>
                  <a:srgbClr val="000000"/>
                </a:solidFill>
                <a:latin typeface="Calibri"/>
                <a:ea typeface="Calibri"/>
                <a:cs typeface="Calibri"/>
              </a:rPr>
              <a:t>In-Year Reports (Execution)</a:t>
            </a:r>
          </a:p>
          <a:p>
            <a:pPr marL="285750" lvl="0" indent="-285750" defTabSz="914400">
              <a:lnSpc>
                <a:spcPct val="100000"/>
              </a:lnSpc>
              <a:spcBef>
                <a:spcPts val="0"/>
              </a:spcBef>
              <a:buFont typeface="Arial" panose="020B0604020202020204" pitchFamily="34" charset="0"/>
              <a:buChar char="•"/>
            </a:pPr>
            <a:r>
              <a:rPr lang="en-ZA" sz="1800">
                <a:solidFill>
                  <a:srgbClr val="000000"/>
                </a:solidFill>
                <a:latin typeface="Calibri"/>
                <a:ea typeface="Calibri"/>
                <a:cs typeface="Calibri"/>
              </a:rPr>
              <a:t>Monthly expenditure reports for departments are published on the treasury website Sec 32 (By Dept and Economic classification)</a:t>
            </a:r>
          </a:p>
          <a:p>
            <a:pPr>
              <a:lnSpc>
                <a:spcPct val="100000"/>
              </a:lnSpc>
              <a:spcBef>
                <a:spcPts val="0"/>
              </a:spcBef>
            </a:pPr>
            <a:r>
              <a:rPr lang="en-ZA" sz="1800">
                <a:solidFill>
                  <a:srgbClr val="000000"/>
                </a:solidFill>
                <a:latin typeface="Calibri"/>
                <a:ea typeface="Calibri"/>
                <a:cs typeface="Calibri"/>
              </a:rPr>
              <a:t>Quarterly SCOA reports</a:t>
            </a:r>
            <a:endParaRPr lang="en-ZA">
              <a:ea typeface="Calibri" panose="020F0502020204030204"/>
              <a:cs typeface="Calibri" panose="020F0502020204030204"/>
            </a:endParaRPr>
          </a:p>
          <a:p>
            <a:pPr marL="0" lvl="0" indent="0" defTabSz="914400">
              <a:lnSpc>
                <a:spcPct val="100000"/>
              </a:lnSpc>
              <a:spcBef>
                <a:spcPts val="0"/>
              </a:spcBef>
              <a:buNone/>
            </a:pPr>
            <a:r>
              <a:rPr lang="en-ZA" sz="1800" b="1">
                <a:solidFill>
                  <a:srgbClr val="000000"/>
                </a:solidFill>
                <a:latin typeface="Calibri"/>
                <a:ea typeface="Calibri"/>
                <a:cs typeface="Calibri"/>
              </a:rPr>
              <a:t>Mid-Year Review (Execution)</a:t>
            </a:r>
          </a:p>
          <a:p>
            <a:pPr marL="285750" lvl="0" indent="-285750" defTabSz="914400">
              <a:lnSpc>
                <a:spcPct val="100000"/>
              </a:lnSpc>
              <a:spcBef>
                <a:spcPts val="0"/>
              </a:spcBef>
              <a:buFont typeface="Arial" panose="020B0604020202020204" pitchFamily="34" charset="0"/>
              <a:buChar char="•"/>
            </a:pPr>
            <a:r>
              <a:rPr lang="en-ZA" sz="1800" dirty="0">
                <a:solidFill>
                  <a:srgbClr val="000000"/>
                </a:solidFill>
                <a:latin typeface="Calibri"/>
                <a:ea typeface="Calibri"/>
                <a:cs typeface="Calibri"/>
              </a:rPr>
              <a:t>Tabled annually after the first six months of the financial year (AENE)</a:t>
            </a:r>
          </a:p>
          <a:p>
            <a:pPr marL="285750" lvl="0" indent="-285750" defTabSz="914400">
              <a:lnSpc>
                <a:spcPct val="100000"/>
              </a:lnSpc>
              <a:spcBef>
                <a:spcPts val="0"/>
              </a:spcBef>
              <a:buFont typeface="Arial" panose="020B0604020202020204" pitchFamily="34" charset="0"/>
              <a:buChar char="•"/>
            </a:pPr>
            <a:r>
              <a:rPr lang="en-ZA" sz="1800">
                <a:solidFill>
                  <a:srgbClr val="000000"/>
                </a:solidFill>
                <a:latin typeface="Calibri"/>
                <a:ea typeface="Calibri"/>
                <a:cs typeface="Calibri"/>
              </a:rPr>
              <a:t>Includes financial and non-financial information</a:t>
            </a:r>
          </a:p>
          <a:p>
            <a:pPr marL="0" lvl="0" indent="0" defTabSz="914400">
              <a:lnSpc>
                <a:spcPct val="100000"/>
              </a:lnSpc>
              <a:spcBef>
                <a:spcPts val="0"/>
              </a:spcBef>
              <a:buNone/>
            </a:pPr>
            <a:r>
              <a:rPr lang="en-ZA" sz="1800" b="1">
                <a:solidFill>
                  <a:srgbClr val="000000"/>
                </a:solidFill>
                <a:latin typeface="Calibri"/>
                <a:ea typeface="Calibri"/>
                <a:cs typeface="Calibri"/>
              </a:rPr>
              <a:t>Year-End Reports (Oversight)</a:t>
            </a:r>
          </a:p>
          <a:p>
            <a:pPr marL="285750" lvl="0" indent="-285750" defTabSz="914400">
              <a:lnSpc>
                <a:spcPct val="100000"/>
              </a:lnSpc>
              <a:spcBef>
                <a:spcPts val="0"/>
              </a:spcBef>
              <a:buFont typeface="Arial" panose="020B0604020202020204" pitchFamily="34" charset="0"/>
              <a:buChar char="•"/>
            </a:pPr>
            <a:r>
              <a:rPr lang="en-ZA" sz="1800" dirty="0">
                <a:solidFill>
                  <a:srgbClr val="000000"/>
                </a:solidFill>
                <a:latin typeface="Calibri"/>
                <a:ea typeface="Calibri"/>
                <a:cs typeface="Calibri"/>
              </a:rPr>
              <a:t>Tabled by each department six months after the end of the financial year and available on websites</a:t>
            </a:r>
            <a:endParaRPr lang="en-ZA" dirty="0">
              <a:latin typeface="Calibri"/>
              <a:ea typeface="Calibri"/>
              <a:cs typeface="Calibri"/>
            </a:endParaRPr>
          </a:p>
        </p:txBody>
      </p:sp>
      <p:sp>
        <p:nvSpPr>
          <p:cNvPr id="4" name="Oval 3">
            <a:extLst>
              <a:ext uri="{FF2B5EF4-FFF2-40B4-BE49-F238E27FC236}">
                <a16:creationId xmlns:a16="http://schemas.microsoft.com/office/drawing/2014/main" id="{133D3F2E-07C4-3D8F-825E-A4EC00AE682F}"/>
              </a:ext>
            </a:extLst>
          </p:cNvPr>
          <p:cNvSpPr/>
          <p:nvPr/>
        </p:nvSpPr>
        <p:spPr>
          <a:xfrm>
            <a:off x="8463622" y="1945758"/>
            <a:ext cx="2349796" cy="9144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Formulation</a:t>
            </a:r>
            <a:endParaRPr lang="en-ZA"/>
          </a:p>
        </p:txBody>
      </p:sp>
      <p:sp>
        <p:nvSpPr>
          <p:cNvPr id="5" name="Oval 4">
            <a:extLst>
              <a:ext uri="{FF2B5EF4-FFF2-40B4-BE49-F238E27FC236}">
                <a16:creationId xmlns:a16="http://schemas.microsoft.com/office/drawing/2014/main" id="{DFE40842-F6BB-7B82-6ADE-7275C2993E43}"/>
              </a:ext>
            </a:extLst>
          </p:cNvPr>
          <p:cNvSpPr/>
          <p:nvPr/>
        </p:nvSpPr>
        <p:spPr>
          <a:xfrm>
            <a:off x="8123274" y="5061098"/>
            <a:ext cx="2349796" cy="9144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Execution</a:t>
            </a:r>
            <a:endParaRPr lang="en-ZA"/>
          </a:p>
        </p:txBody>
      </p:sp>
      <p:sp>
        <p:nvSpPr>
          <p:cNvPr id="6" name="Oval 5">
            <a:extLst>
              <a:ext uri="{FF2B5EF4-FFF2-40B4-BE49-F238E27FC236}">
                <a16:creationId xmlns:a16="http://schemas.microsoft.com/office/drawing/2014/main" id="{C9C40305-560E-3B01-56E4-0EF9C7AF4C91}"/>
              </a:ext>
            </a:extLst>
          </p:cNvPr>
          <p:cNvSpPr/>
          <p:nvPr/>
        </p:nvSpPr>
        <p:spPr>
          <a:xfrm>
            <a:off x="6924851" y="3577646"/>
            <a:ext cx="1839433" cy="9144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Oversight</a:t>
            </a:r>
            <a:endParaRPr lang="en-ZA"/>
          </a:p>
        </p:txBody>
      </p:sp>
      <p:sp>
        <p:nvSpPr>
          <p:cNvPr id="7" name="Oval 6">
            <a:extLst>
              <a:ext uri="{FF2B5EF4-FFF2-40B4-BE49-F238E27FC236}">
                <a16:creationId xmlns:a16="http://schemas.microsoft.com/office/drawing/2014/main" id="{0630CBA9-ECB5-21A6-EC84-3D7C2A8A3CD2}"/>
              </a:ext>
            </a:extLst>
          </p:cNvPr>
          <p:cNvSpPr/>
          <p:nvPr/>
        </p:nvSpPr>
        <p:spPr>
          <a:xfrm>
            <a:off x="10473070" y="3540643"/>
            <a:ext cx="1497418" cy="9144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Approval</a:t>
            </a:r>
            <a:endParaRPr lang="en-ZA"/>
          </a:p>
        </p:txBody>
      </p:sp>
      <p:sp>
        <p:nvSpPr>
          <p:cNvPr id="8" name="Arrow: Circular 7">
            <a:extLst>
              <a:ext uri="{FF2B5EF4-FFF2-40B4-BE49-F238E27FC236}">
                <a16:creationId xmlns:a16="http://schemas.microsoft.com/office/drawing/2014/main" id="{DF7268D7-7620-E73C-60B7-377E3F8106F2}"/>
              </a:ext>
            </a:extLst>
          </p:cNvPr>
          <p:cNvSpPr/>
          <p:nvPr/>
        </p:nvSpPr>
        <p:spPr>
          <a:xfrm>
            <a:off x="10271051" y="2636874"/>
            <a:ext cx="1218982" cy="1509826"/>
          </a:xfrm>
          <a:prstGeom prst="circularArrow">
            <a:avLst>
              <a:gd name="adj1" fmla="val 12500"/>
              <a:gd name="adj2" fmla="val 1142319"/>
              <a:gd name="adj3" fmla="val 20457681"/>
              <a:gd name="adj4" fmla="val 15504320"/>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9" name="Picture 8">
            <a:extLst>
              <a:ext uri="{FF2B5EF4-FFF2-40B4-BE49-F238E27FC236}">
                <a16:creationId xmlns:a16="http://schemas.microsoft.com/office/drawing/2014/main" id="{C2A1E168-3F6B-7875-B793-24D4F6D2DE94}"/>
              </a:ext>
            </a:extLst>
          </p:cNvPr>
          <p:cNvPicPr>
            <a:picLocks noChangeAspect="1"/>
          </p:cNvPicPr>
          <p:nvPr/>
        </p:nvPicPr>
        <p:blipFill>
          <a:blip r:embed="rId2"/>
          <a:stretch>
            <a:fillRect/>
          </a:stretch>
        </p:blipFill>
        <p:spPr>
          <a:xfrm rot="17640000">
            <a:off x="7555815" y="2541651"/>
            <a:ext cx="960743" cy="931404"/>
          </a:xfrm>
          <a:prstGeom prst="rect">
            <a:avLst/>
          </a:prstGeom>
        </p:spPr>
      </p:pic>
      <p:pic>
        <p:nvPicPr>
          <p:cNvPr id="10" name="Picture 9">
            <a:extLst>
              <a:ext uri="{FF2B5EF4-FFF2-40B4-BE49-F238E27FC236}">
                <a16:creationId xmlns:a16="http://schemas.microsoft.com/office/drawing/2014/main" id="{E5A407E0-8227-0412-EF12-BCCEB4A3158D}"/>
              </a:ext>
            </a:extLst>
          </p:cNvPr>
          <p:cNvPicPr>
            <a:picLocks noChangeAspect="1"/>
          </p:cNvPicPr>
          <p:nvPr/>
        </p:nvPicPr>
        <p:blipFill>
          <a:blip r:embed="rId2"/>
          <a:stretch>
            <a:fillRect/>
          </a:stretch>
        </p:blipFill>
        <p:spPr>
          <a:xfrm rot="10500000">
            <a:off x="7345821" y="4472380"/>
            <a:ext cx="872881" cy="846225"/>
          </a:xfrm>
          <a:prstGeom prst="rect">
            <a:avLst/>
          </a:prstGeom>
        </p:spPr>
      </p:pic>
      <p:pic>
        <p:nvPicPr>
          <p:cNvPr id="11" name="Picture 10">
            <a:extLst>
              <a:ext uri="{FF2B5EF4-FFF2-40B4-BE49-F238E27FC236}">
                <a16:creationId xmlns:a16="http://schemas.microsoft.com/office/drawing/2014/main" id="{11BF4505-77A4-5D4D-AFEA-E735B2120511}"/>
              </a:ext>
            </a:extLst>
          </p:cNvPr>
          <p:cNvPicPr>
            <a:picLocks noChangeAspect="1"/>
          </p:cNvPicPr>
          <p:nvPr/>
        </p:nvPicPr>
        <p:blipFill>
          <a:blip r:embed="rId2"/>
          <a:stretch>
            <a:fillRect/>
          </a:stretch>
        </p:blipFill>
        <p:spPr>
          <a:xfrm rot="10500000">
            <a:off x="10436149" y="4602015"/>
            <a:ext cx="898054" cy="870629"/>
          </a:xfrm>
          <a:prstGeom prst="rect">
            <a:avLst/>
          </a:prstGeom>
          <a:scene3d>
            <a:camera prst="orthographicFront">
              <a:rot lat="0" lon="0" rev="4500000"/>
            </a:camera>
            <a:lightRig rig="threePt" dir="t"/>
          </a:scene3d>
        </p:spPr>
      </p:pic>
    </p:spTree>
    <p:extLst>
      <p:ext uri="{BB962C8B-B14F-4D97-AF65-F5344CB8AC3E}">
        <p14:creationId xmlns:p14="http://schemas.microsoft.com/office/powerpoint/2010/main" val="179719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9D6D2-EA08-FA9B-8BCF-684500AB859E}"/>
            </a:ext>
          </a:extLst>
        </p:cNvPr>
        <p:cNvGrpSpPr/>
        <p:nvPr/>
      </p:nvGrpSpPr>
      <p:grpSpPr>
        <a:xfrm>
          <a:off x="0" y="0"/>
          <a:ext cx="0" cy="0"/>
          <a:chOff x="0" y="0"/>
          <a:chExt cx="0" cy="0"/>
        </a:xfrm>
      </p:grpSpPr>
      <p:sp>
        <p:nvSpPr>
          <p:cNvPr id="55298" name="Title 1">
            <a:extLst>
              <a:ext uri="{FF2B5EF4-FFF2-40B4-BE49-F238E27FC236}">
                <a16:creationId xmlns:a16="http://schemas.microsoft.com/office/drawing/2014/main" id="{9845883E-6C77-A5F9-E3D8-142E19697F02}"/>
              </a:ext>
            </a:extLst>
          </p:cNvPr>
          <p:cNvSpPr>
            <a:spLocks noGrp="1"/>
          </p:cNvSpPr>
          <p:nvPr>
            <p:ph type="title"/>
          </p:nvPr>
        </p:nvSpPr>
        <p:spPr>
          <a:xfrm>
            <a:off x="374983" y="109328"/>
            <a:ext cx="10711543" cy="1125538"/>
          </a:xfrm>
        </p:spPr>
        <p:txBody>
          <a:bodyPr>
            <a:normAutofit/>
          </a:bodyPr>
          <a:lstStyle/>
          <a:p>
            <a:r>
              <a:rPr lang="en-ZA" altLang="en-US" b="1"/>
              <a:t>Post Tabling of the Budget: What does the law say? </a:t>
            </a:r>
          </a:p>
        </p:txBody>
      </p:sp>
      <p:sp>
        <p:nvSpPr>
          <p:cNvPr id="55299" name="Content Placeholder 2">
            <a:extLst>
              <a:ext uri="{FF2B5EF4-FFF2-40B4-BE49-F238E27FC236}">
                <a16:creationId xmlns:a16="http://schemas.microsoft.com/office/drawing/2014/main" id="{27FFE2E2-105F-B74A-C449-0A3FB20D8EAF}"/>
              </a:ext>
            </a:extLst>
          </p:cNvPr>
          <p:cNvSpPr>
            <a:spLocks noGrp="1"/>
          </p:cNvSpPr>
          <p:nvPr>
            <p:ph idx="1"/>
          </p:nvPr>
        </p:nvSpPr>
        <p:spPr>
          <a:xfrm>
            <a:off x="370974" y="1095459"/>
            <a:ext cx="10719133" cy="5040312"/>
          </a:xfrm>
        </p:spPr>
        <p:txBody>
          <a:bodyPr vert="horz" lIns="91440" tIns="45720" rIns="91440" bIns="45720" rtlCol="0" anchor="t">
            <a:normAutofit/>
          </a:bodyPr>
          <a:lstStyle/>
          <a:p>
            <a:pPr algn="just">
              <a:spcBef>
                <a:spcPts val="600"/>
              </a:spcBef>
              <a:spcAft>
                <a:spcPts val="600"/>
              </a:spcAft>
            </a:pPr>
            <a:r>
              <a:rPr lang="en-ZA" altLang="en-US"/>
              <a:t>The Money Bills Amendment Procedure and Related Matters Amendment Act, 2018 requires that after the tabling of a national budget:</a:t>
            </a:r>
          </a:p>
          <a:p>
            <a:pPr lvl="1" indent="-379095" algn="just">
              <a:spcBef>
                <a:spcPts val="600"/>
              </a:spcBef>
              <a:spcAft>
                <a:spcPts val="600"/>
              </a:spcAft>
            </a:pPr>
            <a:r>
              <a:rPr lang="en-ZA" altLang="en-US"/>
              <a:t>Section 8(3) – Committees on finance must within 16 days or as soon as reasonably possible thereafter, submit a report to the National Assembly and the National Council of Provinces on the </a:t>
            </a:r>
            <a:r>
              <a:rPr lang="en-ZA" altLang="en-US">
                <a:solidFill>
                  <a:srgbClr val="FF0000"/>
                </a:solidFill>
              </a:rPr>
              <a:t>fiscal framework </a:t>
            </a:r>
            <a:r>
              <a:rPr lang="en-ZA" altLang="en-US"/>
              <a:t>and revenue proposals</a:t>
            </a:r>
            <a:endParaRPr lang="en-ZA" altLang="en-US">
              <a:ea typeface="Calibri" panose="020F0502020204030204"/>
              <a:cs typeface="Calibri" panose="020F0502020204030204"/>
            </a:endParaRPr>
          </a:p>
          <a:p>
            <a:pPr lvl="1" indent="-379095" algn="just">
              <a:spcBef>
                <a:spcPts val="600"/>
              </a:spcBef>
              <a:spcAft>
                <a:spcPts val="600"/>
              </a:spcAft>
            </a:pPr>
            <a:r>
              <a:rPr lang="en-ZA" altLang="en-US"/>
              <a:t>Section 9(3) – The </a:t>
            </a:r>
            <a:r>
              <a:rPr lang="en-ZA" altLang="en-US">
                <a:solidFill>
                  <a:srgbClr val="FF0000"/>
                </a:solidFill>
              </a:rPr>
              <a:t>Division of Revenue Bill (DORA) </a:t>
            </a:r>
            <a:r>
              <a:rPr lang="en-ZA" altLang="en-US"/>
              <a:t>must be passed within 35 days after the adoption of the fiscal framework by Parliament, or a soon as reasonably possible thereafter</a:t>
            </a:r>
            <a:endParaRPr lang="en-ZA" altLang="en-US">
              <a:ea typeface="Calibri" panose="020F0502020204030204"/>
              <a:cs typeface="Calibri" panose="020F0502020204030204"/>
            </a:endParaRPr>
          </a:p>
          <a:p>
            <a:pPr lvl="1" indent="-379095" algn="just">
              <a:spcBef>
                <a:spcPts val="600"/>
              </a:spcBef>
              <a:spcAft>
                <a:spcPts val="600"/>
              </a:spcAft>
            </a:pPr>
            <a:r>
              <a:rPr lang="en-ZA" altLang="en-US"/>
              <a:t>Section 10(7) – Parliament must pass the </a:t>
            </a:r>
            <a:r>
              <a:rPr lang="en-ZA" altLang="en-US">
                <a:solidFill>
                  <a:srgbClr val="FF0000"/>
                </a:solidFill>
              </a:rPr>
              <a:t>Appropriation Bill </a:t>
            </a:r>
            <a:r>
              <a:rPr lang="en-ZA" altLang="en-US"/>
              <a:t>with or without amendments, within four months after the start of the financial year, namely       31 July</a:t>
            </a:r>
            <a:endParaRPr lang="en-ZA" altLang="en-US">
              <a:ea typeface="Calibri" panose="020F0502020204030204"/>
              <a:cs typeface="Calibri" panose="020F0502020204030204"/>
            </a:endParaRPr>
          </a:p>
          <a:p>
            <a:pPr>
              <a:spcBef>
                <a:spcPts val="600"/>
              </a:spcBef>
              <a:spcAft>
                <a:spcPts val="600"/>
              </a:spcAft>
            </a:pPr>
            <a:endParaRPr lang="en-ZA" altLang="en-US" sz="2400">
              <a:ea typeface="Calibri"/>
              <a:cs typeface="Calibri"/>
            </a:endParaRPr>
          </a:p>
          <a:p>
            <a:pPr>
              <a:spcBef>
                <a:spcPts val="600"/>
              </a:spcBef>
              <a:spcAft>
                <a:spcPts val="600"/>
              </a:spcAft>
            </a:pPr>
            <a:endParaRPr lang="en-ZA" altLang="en-US" sz="2000"/>
          </a:p>
        </p:txBody>
      </p:sp>
    </p:spTree>
    <p:extLst>
      <p:ext uri="{BB962C8B-B14F-4D97-AF65-F5344CB8AC3E}">
        <p14:creationId xmlns:p14="http://schemas.microsoft.com/office/powerpoint/2010/main" val="388672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693F-F4CE-6566-EB3E-79F29CCC0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6E7D3-8A2C-A1A5-7C1E-89AC8D1D3597}"/>
              </a:ext>
            </a:extLst>
          </p:cNvPr>
          <p:cNvSpPr>
            <a:spLocks noGrp="1"/>
          </p:cNvSpPr>
          <p:nvPr>
            <p:ph type="title"/>
          </p:nvPr>
        </p:nvSpPr>
        <p:spPr>
          <a:xfrm>
            <a:off x="2230147" y="2125062"/>
            <a:ext cx="8850221" cy="897147"/>
          </a:xfrm>
        </p:spPr>
        <p:txBody>
          <a:bodyPr/>
          <a:lstStyle/>
          <a:p>
            <a:r>
              <a:rPr lang="en-ZA" noProof="0" dirty="0">
                <a:ea typeface="Calibri"/>
                <a:cs typeface="Calibri"/>
              </a:rPr>
              <a:t>Defence Budget and Expenditure</a:t>
            </a:r>
            <a:endParaRPr lang="en-ZA" noProof="0" dirty="0"/>
          </a:p>
        </p:txBody>
      </p:sp>
    </p:spTree>
    <p:extLst>
      <p:ext uri="{BB962C8B-B14F-4D97-AF65-F5344CB8AC3E}">
        <p14:creationId xmlns:p14="http://schemas.microsoft.com/office/powerpoint/2010/main" val="316022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0583-9823-42FA-835E-C5771830842B}"/>
              </a:ext>
            </a:extLst>
          </p:cNvPr>
          <p:cNvSpPr>
            <a:spLocks noGrp="1"/>
          </p:cNvSpPr>
          <p:nvPr>
            <p:ph type="title"/>
          </p:nvPr>
        </p:nvSpPr>
        <p:spPr>
          <a:xfrm>
            <a:off x="242651" y="560207"/>
            <a:ext cx="11685823" cy="924105"/>
          </a:xfrm>
        </p:spPr>
        <p:txBody>
          <a:bodyPr>
            <a:noAutofit/>
          </a:bodyPr>
          <a:lstStyle/>
          <a:p>
            <a:r>
              <a:rPr lang="en-ZA" noProof="0"/>
              <a:t>Defence</a:t>
            </a:r>
            <a:r>
              <a:rPr lang="en-ZA" noProof="0">
                <a:latin typeface="Aptos"/>
              </a:rPr>
              <a:t> </a:t>
            </a:r>
            <a:r>
              <a:rPr lang="en-ZA" noProof="0"/>
              <a:t>budget and expenditure</a:t>
            </a:r>
            <a:r>
              <a:rPr lang="en-ZA"/>
              <a:t> (1) </a:t>
            </a:r>
            <a:endParaRPr lang="en-ZA" noProof="0"/>
          </a:p>
        </p:txBody>
      </p:sp>
      <p:sp>
        <p:nvSpPr>
          <p:cNvPr id="12" name="Content Placeholder 11">
            <a:extLst>
              <a:ext uri="{FF2B5EF4-FFF2-40B4-BE49-F238E27FC236}">
                <a16:creationId xmlns:a16="http://schemas.microsoft.com/office/drawing/2014/main" id="{D57CD02E-570E-4D7C-AA8E-468601775C04}"/>
              </a:ext>
            </a:extLst>
          </p:cNvPr>
          <p:cNvSpPr>
            <a:spLocks noGrp="1"/>
          </p:cNvSpPr>
          <p:nvPr>
            <p:ph idx="1"/>
          </p:nvPr>
        </p:nvSpPr>
        <p:spPr>
          <a:xfrm>
            <a:off x="246989" y="4918286"/>
            <a:ext cx="11693031" cy="1641781"/>
          </a:xfrm>
        </p:spPr>
        <p:txBody>
          <a:bodyPr vert="horz" lIns="91440" tIns="45720" rIns="91440" bIns="45720" rtlCol="0" anchor="t">
            <a:noAutofit/>
          </a:bodyPr>
          <a:lstStyle/>
          <a:p>
            <a:pPr marL="213995" indent="-213995" algn="just" defTabSz="457200">
              <a:spcBef>
                <a:spcPts val="750"/>
              </a:spcBef>
            </a:pPr>
            <a:r>
              <a:rPr lang="en-ZA"/>
              <a:t>DoD's budget</a:t>
            </a:r>
            <a:r>
              <a:rPr lang="en-ZA" noProof="0"/>
              <a:t> grew from R42.9 billion in 2014/15 to R55.5 billion in 2024/25</a:t>
            </a:r>
            <a:r>
              <a:rPr lang="en-ZA"/>
              <a:t>,</a:t>
            </a:r>
            <a:r>
              <a:rPr lang="en-ZA" noProof="0"/>
              <a:t> while expenditure </a:t>
            </a:r>
            <a:r>
              <a:rPr lang="en-ZA"/>
              <a:t>was higher than the budget since 2022/23</a:t>
            </a:r>
            <a:r>
              <a:rPr lang="en-ZA" noProof="0"/>
              <a:t>, driven </a:t>
            </a:r>
            <a:r>
              <a:rPr lang="en-ZA"/>
              <a:t>by high spending on compensation of employees</a:t>
            </a:r>
            <a:r>
              <a:rPr lang="en-ZA" noProof="0"/>
              <a:t>.</a:t>
            </a:r>
            <a:endParaRPr lang="en-US"/>
          </a:p>
        </p:txBody>
      </p:sp>
      <p:pic>
        <p:nvPicPr>
          <p:cNvPr id="4" name="Picture 3" descr="A graph of a budget and expenditure&#10;&#10;AI-generated content may be incorrect.">
            <a:extLst>
              <a:ext uri="{FF2B5EF4-FFF2-40B4-BE49-F238E27FC236}">
                <a16:creationId xmlns:a16="http://schemas.microsoft.com/office/drawing/2014/main" id="{E50B3E8C-A7AD-FE09-1065-98422CDB6436}"/>
              </a:ext>
            </a:extLst>
          </p:cNvPr>
          <p:cNvPicPr>
            <a:picLocks noChangeAspect="1"/>
          </p:cNvPicPr>
          <p:nvPr/>
        </p:nvPicPr>
        <p:blipFill>
          <a:blip r:embed="rId2"/>
          <a:stretch>
            <a:fillRect/>
          </a:stretch>
        </p:blipFill>
        <p:spPr>
          <a:xfrm>
            <a:off x="392545" y="1320089"/>
            <a:ext cx="11083637" cy="3351913"/>
          </a:xfrm>
          <a:prstGeom prst="rect">
            <a:avLst/>
          </a:prstGeom>
        </p:spPr>
      </p:pic>
    </p:spTree>
    <p:extLst>
      <p:ext uri="{BB962C8B-B14F-4D97-AF65-F5344CB8AC3E}">
        <p14:creationId xmlns:p14="http://schemas.microsoft.com/office/powerpoint/2010/main" val="284131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7C0D-ACD3-007B-8DBE-F4749B3FF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F1501-915D-E813-0ED9-4AD79DF385F8}"/>
              </a:ext>
            </a:extLst>
          </p:cNvPr>
          <p:cNvSpPr>
            <a:spLocks noGrp="1"/>
          </p:cNvSpPr>
          <p:nvPr>
            <p:ph type="title"/>
          </p:nvPr>
        </p:nvSpPr>
        <p:spPr>
          <a:xfrm>
            <a:off x="233965" y="423629"/>
            <a:ext cx="11644221" cy="897147"/>
          </a:xfrm>
        </p:spPr>
        <p:txBody>
          <a:bodyPr>
            <a:noAutofit/>
          </a:bodyPr>
          <a:lstStyle/>
          <a:p>
            <a:r>
              <a:rPr lang="en-ZA" noProof="0" dirty="0">
                <a:ea typeface="Calibri"/>
                <a:cs typeface="Calibri"/>
              </a:rPr>
              <a:t>Budget allocation by economic classification</a:t>
            </a:r>
            <a:r>
              <a:rPr lang="en-ZA" dirty="0">
                <a:ea typeface="Calibri"/>
                <a:cs typeface="Calibri"/>
              </a:rPr>
              <a:t> (2)</a:t>
            </a:r>
            <a:endParaRPr lang="en-ZA" noProof="0" dirty="0"/>
          </a:p>
        </p:txBody>
      </p:sp>
      <p:sp>
        <p:nvSpPr>
          <p:cNvPr id="3" name="Content Placeholder 2">
            <a:extLst>
              <a:ext uri="{FF2B5EF4-FFF2-40B4-BE49-F238E27FC236}">
                <a16:creationId xmlns:a16="http://schemas.microsoft.com/office/drawing/2014/main" id="{7FE53241-8A01-774C-63EF-F4BE26F83AFE}"/>
              </a:ext>
            </a:extLst>
          </p:cNvPr>
          <p:cNvSpPr>
            <a:spLocks noGrp="1"/>
          </p:cNvSpPr>
          <p:nvPr>
            <p:ph idx="1"/>
          </p:nvPr>
        </p:nvSpPr>
        <p:spPr>
          <a:xfrm>
            <a:off x="233965" y="5386769"/>
            <a:ext cx="11694510" cy="1306673"/>
          </a:xfrm>
        </p:spPr>
        <p:txBody>
          <a:bodyPr vert="horz" lIns="91440" tIns="45720" rIns="91440" bIns="45720" rtlCol="0" anchor="t">
            <a:noAutofit/>
          </a:bodyPr>
          <a:lstStyle/>
          <a:p>
            <a:pPr algn="just"/>
            <a:r>
              <a:rPr lang="en-ZA" noProof="0"/>
              <a:t>The share of </a:t>
            </a:r>
            <a:r>
              <a:rPr lang="en-ZA" noProof="0" err="1"/>
              <a:t>CoE</a:t>
            </a:r>
            <a:r>
              <a:rPr lang="en-ZA" noProof="0"/>
              <a:t> in total defence expenditure has increased from 54% in 2014/15 to 65% in 2024/25, diverging significantly from the Defence Review target of 40:30:30 (current ratio: 65:23:12).</a:t>
            </a:r>
          </a:p>
        </p:txBody>
      </p:sp>
      <p:grpSp>
        <p:nvGrpSpPr>
          <p:cNvPr id="4" name="Group 3">
            <a:extLst>
              <a:ext uri="{FF2B5EF4-FFF2-40B4-BE49-F238E27FC236}">
                <a16:creationId xmlns:a16="http://schemas.microsoft.com/office/drawing/2014/main" id="{709A0AA5-5C19-FEB4-3B01-557BF31EC789}"/>
              </a:ext>
            </a:extLst>
          </p:cNvPr>
          <p:cNvGrpSpPr/>
          <p:nvPr/>
        </p:nvGrpSpPr>
        <p:grpSpPr>
          <a:xfrm>
            <a:off x="1154833" y="1193180"/>
            <a:ext cx="9238104" cy="4193589"/>
            <a:chOff x="307341" y="1057340"/>
            <a:chExt cx="8820252" cy="3792851"/>
          </a:xfrm>
        </p:grpSpPr>
        <p:graphicFrame>
          <p:nvGraphicFramePr>
            <p:cNvPr id="8" name="Chart 7">
              <a:extLst>
                <a:ext uri="{FF2B5EF4-FFF2-40B4-BE49-F238E27FC236}">
                  <a16:creationId xmlns:a16="http://schemas.microsoft.com/office/drawing/2014/main" id="{122A08CE-0A16-4FE1-DDA4-CBC2F1E115ED}"/>
                </a:ext>
              </a:extLst>
            </p:cNvPr>
            <p:cNvGraphicFramePr>
              <a:graphicFrameLocks/>
            </p:cNvGraphicFramePr>
            <p:nvPr/>
          </p:nvGraphicFramePr>
          <p:xfrm>
            <a:off x="307341" y="1057340"/>
            <a:ext cx="8820252" cy="3792851"/>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B9D59416-56A6-F255-088E-513A3380AE97}"/>
                </a:ext>
              </a:extLst>
            </p:cNvPr>
            <p:cNvSpPr/>
            <p:nvPr/>
          </p:nvSpPr>
          <p:spPr>
            <a:xfrm>
              <a:off x="8100374" y="2572909"/>
              <a:ext cx="662421" cy="521985"/>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b="1" noProof="0">
                  <a:solidFill>
                    <a:schemeClr val="tx1"/>
                  </a:solidFill>
                </a:rPr>
                <a:t>65</a:t>
              </a:r>
              <a:r>
                <a:rPr lang="en-ZA" b="1" kern="1200" noProof="0">
                  <a:solidFill>
                    <a:schemeClr val="tx1"/>
                  </a:solidFill>
                </a:rPr>
                <a:t>%</a:t>
              </a:r>
            </a:p>
          </p:txBody>
        </p:sp>
        <p:sp>
          <p:nvSpPr>
            <p:cNvPr id="10" name="Oval 9">
              <a:extLst>
                <a:ext uri="{FF2B5EF4-FFF2-40B4-BE49-F238E27FC236}">
                  <a16:creationId xmlns:a16="http://schemas.microsoft.com/office/drawing/2014/main" id="{B9D59416-56A6-F255-088E-513A3380AE97}"/>
                </a:ext>
              </a:extLst>
            </p:cNvPr>
            <p:cNvSpPr/>
            <p:nvPr/>
          </p:nvSpPr>
          <p:spPr>
            <a:xfrm>
              <a:off x="8100375" y="3094894"/>
              <a:ext cx="662420" cy="521985"/>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b="1" noProof="0">
                  <a:solidFill>
                    <a:schemeClr val="tx1"/>
                  </a:solidFill>
                </a:rPr>
                <a:t>23</a:t>
              </a:r>
              <a:r>
                <a:rPr lang="en-ZA" b="1" kern="1200" noProof="0">
                  <a:solidFill>
                    <a:schemeClr val="tx1"/>
                  </a:solidFill>
                </a:rPr>
                <a:t>%</a:t>
              </a:r>
            </a:p>
          </p:txBody>
        </p:sp>
        <p:sp>
          <p:nvSpPr>
            <p:cNvPr id="11" name="Oval 10">
              <a:extLst>
                <a:ext uri="{FF2B5EF4-FFF2-40B4-BE49-F238E27FC236}">
                  <a16:creationId xmlns:a16="http://schemas.microsoft.com/office/drawing/2014/main" id="{B9D59416-56A6-F255-088E-513A3380AE97}"/>
                </a:ext>
              </a:extLst>
            </p:cNvPr>
            <p:cNvSpPr/>
            <p:nvPr/>
          </p:nvSpPr>
          <p:spPr>
            <a:xfrm>
              <a:off x="8100375" y="3608550"/>
              <a:ext cx="662420" cy="521985"/>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b="1" noProof="0">
                  <a:solidFill>
                    <a:schemeClr val="tx1"/>
                  </a:solidFill>
                </a:rPr>
                <a:t>12</a:t>
              </a:r>
              <a:r>
                <a:rPr lang="en-ZA" b="1" kern="1200" noProof="0">
                  <a:solidFill>
                    <a:schemeClr val="tx1"/>
                  </a:solidFill>
                </a:rPr>
                <a:t>%</a:t>
              </a:r>
            </a:p>
          </p:txBody>
        </p:sp>
      </p:grpSp>
    </p:spTree>
    <p:extLst>
      <p:ext uri="{BB962C8B-B14F-4D97-AF65-F5344CB8AC3E}">
        <p14:creationId xmlns:p14="http://schemas.microsoft.com/office/powerpoint/2010/main" val="155629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7D118-6059-66BF-69A8-94CB284F6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2DE3B-311A-1F2F-4828-1190EC1E8BCF}"/>
              </a:ext>
            </a:extLst>
          </p:cNvPr>
          <p:cNvSpPr>
            <a:spLocks noGrp="1"/>
          </p:cNvSpPr>
          <p:nvPr>
            <p:ph type="title"/>
          </p:nvPr>
        </p:nvSpPr>
        <p:spPr>
          <a:xfrm>
            <a:off x="227013" y="560030"/>
            <a:ext cx="11691097" cy="924283"/>
          </a:xfrm>
        </p:spPr>
        <p:txBody>
          <a:bodyPr>
            <a:noAutofit/>
          </a:bodyPr>
          <a:lstStyle/>
          <a:p>
            <a:r>
              <a:rPr lang="en-ZA" noProof="0" dirty="0"/>
              <a:t>Departmental baselines reduced to fund SOEs bailouts</a:t>
            </a:r>
          </a:p>
        </p:txBody>
      </p:sp>
      <p:sp>
        <p:nvSpPr>
          <p:cNvPr id="12" name="Content Placeholder 2">
            <a:extLst>
              <a:ext uri="{FF2B5EF4-FFF2-40B4-BE49-F238E27FC236}">
                <a16:creationId xmlns:a16="http://schemas.microsoft.com/office/drawing/2014/main" id="{5B89B2CE-FFEF-565A-689F-9DA5A9313AED}"/>
              </a:ext>
            </a:extLst>
          </p:cNvPr>
          <p:cNvSpPr>
            <a:spLocks noGrp="1"/>
          </p:cNvSpPr>
          <p:nvPr>
            <p:ph idx="1"/>
          </p:nvPr>
        </p:nvSpPr>
        <p:spPr>
          <a:xfrm>
            <a:off x="6096001" y="1737854"/>
            <a:ext cx="5842254" cy="4742996"/>
          </a:xfrm>
        </p:spPr>
        <p:txBody>
          <a:bodyPr vert="horz" lIns="91440" tIns="45720" rIns="91440" bIns="45720" rtlCol="0" anchor="t">
            <a:noAutofit/>
          </a:bodyPr>
          <a:lstStyle/>
          <a:p>
            <a:pPr marL="213995" indent="-213995" defTabSz="457200">
              <a:lnSpc>
                <a:spcPct val="100000"/>
              </a:lnSpc>
              <a:spcBef>
                <a:spcPts val="750"/>
              </a:spcBef>
            </a:pPr>
            <a:r>
              <a:rPr lang="en-ZA" sz="2400" noProof="0"/>
              <a:t>Over the past decade, requests for bailouts and debt takeovers have cost the fiscus R520.6 billion.</a:t>
            </a:r>
          </a:p>
          <a:p>
            <a:pPr marL="213995" indent="-213995" defTabSz="457200">
              <a:lnSpc>
                <a:spcPct val="100000"/>
              </a:lnSpc>
              <a:spcBef>
                <a:spcPts val="750"/>
              </a:spcBef>
            </a:pPr>
            <a:r>
              <a:rPr lang="en-ZA" sz="2400" noProof="0"/>
              <a:t>This was financed through baseline adjustments and increased borrowing.</a:t>
            </a:r>
          </a:p>
          <a:p>
            <a:pPr marL="213995" indent="-213995" defTabSz="457200">
              <a:lnSpc>
                <a:spcPct val="100000"/>
              </a:lnSpc>
              <a:spcBef>
                <a:spcPts val="750"/>
              </a:spcBef>
            </a:pPr>
            <a:r>
              <a:rPr lang="en-ZA" sz="2400" noProof="0"/>
              <a:t>National, provincial and local government baselines have been reduced by an accumulated R457 billion over this period </a:t>
            </a:r>
            <a:endParaRPr lang="en-ZA" sz="2400"/>
          </a:p>
          <a:p>
            <a:pPr marL="213995" indent="-213995" defTabSz="457200">
              <a:lnSpc>
                <a:spcPct val="100000"/>
              </a:lnSpc>
              <a:spcBef>
                <a:spcPts val="750"/>
              </a:spcBef>
            </a:pPr>
            <a:r>
              <a:rPr lang="en-ZA" sz="2400" noProof="0"/>
              <a:t>Spending on infrastructure and essential goods and services took the brunt of the baseline adjustment, directly impacting service delivery.</a:t>
            </a:r>
            <a:endParaRPr lang="en-ZA"/>
          </a:p>
        </p:txBody>
      </p:sp>
      <p:pic>
        <p:nvPicPr>
          <p:cNvPr id="5" name="Picture 4" descr="A black screen with red text">
            <a:extLst>
              <a:ext uri="{FF2B5EF4-FFF2-40B4-BE49-F238E27FC236}">
                <a16:creationId xmlns:a16="http://schemas.microsoft.com/office/drawing/2014/main" id="{35C38A28-05AD-ACF0-AE23-1073B6D4CE0A}"/>
              </a:ext>
            </a:extLst>
          </p:cNvPr>
          <p:cNvPicPr>
            <a:picLocks noChangeAspect="1"/>
          </p:cNvPicPr>
          <p:nvPr/>
        </p:nvPicPr>
        <p:blipFill>
          <a:blip r:embed="rId2"/>
          <a:stretch>
            <a:fillRect/>
          </a:stretch>
        </p:blipFill>
        <p:spPr>
          <a:xfrm>
            <a:off x="280791" y="1737854"/>
            <a:ext cx="5105248" cy="4205252"/>
          </a:xfrm>
          <a:prstGeom prst="rect">
            <a:avLst/>
          </a:prstGeom>
        </p:spPr>
      </p:pic>
    </p:spTree>
    <p:extLst>
      <p:ext uri="{BB962C8B-B14F-4D97-AF65-F5344CB8AC3E}">
        <p14:creationId xmlns:p14="http://schemas.microsoft.com/office/powerpoint/2010/main" val="350179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C3B7-3D80-3755-00AA-176F32C1FB24}"/>
              </a:ext>
            </a:extLst>
          </p:cNvPr>
          <p:cNvSpPr>
            <a:spLocks noGrp="1"/>
          </p:cNvSpPr>
          <p:nvPr>
            <p:ph type="title"/>
          </p:nvPr>
        </p:nvSpPr>
        <p:spPr>
          <a:xfrm>
            <a:off x="235679" y="559428"/>
            <a:ext cx="11692796" cy="938440"/>
          </a:xfrm>
        </p:spPr>
        <p:txBody>
          <a:bodyPr>
            <a:normAutofit/>
          </a:bodyPr>
          <a:lstStyle/>
          <a:p>
            <a:r>
              <a:rPr lang="en-ZA" noProof="0"/>
              <a:t>Other sectors suffered while </a:t>
            </a:r>
            <a:r>
              <a:rPr lang="en-ZA" noProof="0" err="1"/>
              <a:t>SOEs</a:t>
            </a:r>
            <a:r>
              <a:rPr lang="en-ZA" noProof="0"/>
              <a:t>, grants and fee-free higher education were prioritised</a:t>
            </a:r>
          </a:p>
        </p:txBody>
      </p:sp>
      <p:pic>
        <p:nvPicPr>
          <p:cNvPr id="4" name="Content Placeholder 3">
            <a:extLst>
              <a:ext uri="{FF2B5EF4-FFF2-40B4-BE49-F238E27FC236}">
                <a16:creationId xmlns:a16="http://schemas.microsoft.com/office/drawing/2014/main" id="{E2B05879-7833-B2BD-A1FE-2E4A5CA67B2E}"/>
              </a:ext>
            </a:extLst>
          </p:cNvPr>
          <p:cNvPicPr>
            <a:picLocks noGrp="1" noChangeAspect="1"/>
          </p:cNvPicPr>
          <p:nvPr>
            <p:ph idx="1"/>
          </p:nvPr>
        </p:nvPicPr>
        <p:blipFill>
          <a:blip r:embed="rId2"/>
          <a:stretch>
            <a:fillRect/>
          </a:stretch>
        </p:blipFill>
        <p:spPr>
          <a:xfrm>
            <a:off x="248701" y="1748663"/>
            <a:ext cx="5847299" cy="3910099"/>
          </a:xfrm>
          <a:prstGeom prst="rect">
            <a:avLst/>
          </a:prstGeom>
          <a:ln w="12700">
            <a:solidFill>
              <a:schemeClr val="tx1"/>
            </a:solidFill>
          </a:ln>
        </p:spPr>
      </p:pic>
      <p:sp>
        <p:nvSpPr>
          <p:cNvPr id="5" name="TextBox 4">
            <a:extLst>
              <a:ext uri="{FF2B5EF4-FFF2-40B4-BE49-F238E27FC236}">
                <a16:creationId xmlns:a16="http://schemas.microsoft.com/office/drawing/2014/main" id="{351E4068-F8C7-16A1-8D68-9FC0097B24A8}"/>
              </a:ext>
            </a:extLst>
          </p:cNvPr>
          <p:cNvSpPr txBox="1"/>
          <p:nvPr/>
        </p:nvSpPr>
        <p:spPr>
          <a:xfrm>
            <a:off x="6222380" y="1754343"/>
            <a:ext cx="5712401" cy="4093428"/>
          </a:xfrm>
          <a:prstGeom prst="rect">
            <a:avLst/>
          </a:prstGeom>
          <a:noFill/>
        </p:spPr>
        <p:txBody>
          <a:bodyPr wrap="square" rtlCol="0">
            <a:spAutoFit/>
          </a:bodyPr>
          <a:lstStyle/>
          <a:p>
            <a:pPr marL="214313" indent="-214313">
              <a:spcBef>
                <a:spcPts val="750"/>
              </a:spcBef>
              <a:buFont typeface="Arial" panose="020B0604020202020204" pitchFamily="34" charset="0"/>
              <a:buChar char="•"/>
            </a:pPr>
            <a:r>
              <a:rPr lang="en-ZA" sz="2400" noProof="0"/>
              <a:t>The areas that saw significant reductions include:</a:t>
            </a:r>
          </a:p>
          <a:p>
            <a:pPr marL="214313" indent="-214313">
              <a:spcBef>
                <a:spcPts val="750"/>
              </a:spcBef>
              <a:buFont typeface="Arial" panose="020B0604020202020204" pitchFamily="34" charset="0"/>
              <a:buChar char="•"/>
            </a:pPr>
            <a:r>
              <a:rPr lang="en-ZA" sz="2400" noProof="0"/>
              <a:t>Community development (-R139 billion between 16/17-22/23) – human settlements, public transport, basic services, some infrastructure grants. </a:t>
            </a:r>
          </a:p>
          <a:p>
            <a:pPr marL="214313" indent="-214313">
              <a:spcBef>
                <a:spcPts val="750"/>
              </a:spcBef>
              <a:buFont typeface="Arial" panose="020B0604020202020204" pitchFamily="34" charset="0"/>
              <a:buChar char="•"/>
            </a:pPr>
            <a:r>
              <a:rPr lang="en-ZA" sz="2400" noProof="0"/>
              <a:t>Peace and security (- R71 billion between 16/17-22/23 – mainly police, defence and correctional services) </a:t>
            </a:r>
          </a:p>
          <a:p>
            <a:pPr marL="214313" indent="-214313">
              <a:spcBef>
                <a:spcPts val="750"/>
              </a:spcBef>
              <a:buFont typeface="Arial" panose="020B0604020202020204" pitchFamily="34" charset="0"/>
              <a:buChar char="•"/>
            </a:pPr>
            <a:r>
              <a:rPr lang="en-ZA" sz="2400" noProof="0"/>
              <a:t>Provincial health and education sectors</a:t>
            </a:r>
            <a:r>
              <a:rPr lang="en-ZA" sz="2400" noProof="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7444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CURRENT REALITIES AND CHALLENGES</a:t>
            </a:r>
          </a:p>
        </p:txBody>
      </p:sp>
      <p:sp>
        <p:nvSpPr>
          <p:cNvPr id="3" name="Content Placeholder 2"/>
          <p:cNvSpPr>
            <a:spLocks noGrp="1"/>
          </p:cNvSpPr>
          <p:nvPr>
            <p:ph idx="1"/>
          </p:nvPr>
        </p:nvSpPr>
        <p:spPr>
          <a:xfrm>
            <a:off x="267419" y="1691174"/>
            <a:ext cx="10355766" cy="5311791"/>
          </a:xfrm>
        </p:spPr>
        <p:txBody>
          <a:bodyPr>
            <a:normAutofit/>
          </a:bodyPr>
          <a:lstStyle/>
          <a:p>
            <a:pPr algn="just"/>
            <a:r>
              <a:rPr lang="en-ZA" sz="2000" dirty="0">
                <a:solidFill>
                  <a:srgbClr val="000000"/>
                </a:solidFill>
                <a:latin typeface="Arial" pitchFamily="34" charset="0"/>
                <a:ea typeface="ＭＳ Ｐゴシック" pitchFamily="34" charset="-128"/>
                <a:cs typeface="Arial" pitchFamily="34" charset="0"/>
              </a:rPr>
              <a:t>Constrained fiscal environment and departmental baseline reductions</a:t>
            </a:r>
          </a:p>
          <a:p>
            <a:pPr algn="just"/>
            <a:r>
              <a:rPr lang="en-US" sz="2000" dirty="0">
                <a:solidFill>
                  <a:srgbClr val="000000"/>
                </a:solidFill>
                <a:latin typeface="Arial" pitchFamily="34" charset="0"/>
                <a:ea typeface="ＭＳ Ｐゴシック" pitchFamily="34" charset="-128"/>
                <a:cs typeface="Arial" pitchFamily="34" charset="0"/>
              </a:rPr>
              <a:t>Dealing with pressure on compensation of employees: Personnel reduction vs rejuvenation</a:t>
            </a:r>
          </a:p>
          <a:p>
            <a:pPr algn="just"/>
            <a:r>
              <a:rPr lang="en-US" sz="2000" dirty="0">
                <a:solidFill>
                  <a:srgbClr val="000000"/>
                </a:solidFill>
                <a:latin typeface="Arial" pitchFamily="34" charset="0"/>
                <a:ea typeface="ＭＳ Ｐゴシック" pitchFamily="34" charset="-128"/>
                <a:cs typeface="Arial" pitchFamily="34" charset="0"/>
              </a:rPr>
              <a:t>Conditions of service – retirement at the age of 60 while no longer deployable</a:t>
            </a:r>
          </a:p>
          <a:p>
            <a:pPr algn="just"/>
            <a:r>
              <a:rPr lang="en-US" sz="2000" dirty="0">
                <a:latin typeface="Arial" panose="020B0604020202020204" pitchFamily="34" charset="0"/>
                <a:cs typeface="Arial" panose="020B0604020202020204" pitchFamily="34" charset="0"/>
              </a:rPr>
              <a:t>In dealing with personnel related challenges, what should be career pathways for members to ensure rejuvenation of the Defence Force?  </a:t>
            </a:r>
          </a:p>
          <a:p>
            <a:pPr algn="just"/>
            <a:r>
              <a:rPr lang="en-US" sz="2000" dirty="0">
                <a:solidFill>
                  <a:srgbClr val="000000"/>
                </a:solidFill>
                <a:latin typeface="Arial" pitchFamily="34" charset="0"/>
                <a:ea typeface="ＭＳ Ｐゴシック" pitchFamily="34" charset="-128"/>
                <a:cs typeface="Arial" pitchFamily="34" charset="0"/>
              </a:rPr>
              <a:t>Impact of long and open-ended peace keeping missions on the budget</a:t>
            </a:r>
          </a:p>
          <a:p>
            <a:pPr algn="just"/>
            <a:r>
              <a:rPr lang="en-US" sz="2000" dirty="0">
                <a:solidFill>
                  <a:srgbClr val="000000"/>
                </a:solidFill>
                <a:latin typeface="Arial" pitchFamily="34" charset="0"/>
                <a:ea typeface="ＭＳ Ｐゴシック" pitchFamily="34" charset="-128"/>
                <a:cs typeface="Arial" pitchFamily="34" charset="0"/>
              </a:rPr>
              <a:t>Increasing ordered commitments in a tight fiscal space</a:t>
            </a:r>
          </a:p>
          <a:p>
            <a:pPr algn="just"/>
            <a:r>
              <a:rPr lang="en-US" sz="2000" dirty="0">
                <a:solidFill>
                  <a:srgbClr val="000000"/>
                </a:solidFill>
                <a:latin typeface="Arial" pitchFamily="34" charset="0"/>
                <a:ea typeface="ＭＳ Ｐゴシック" pitchFamily="34" charset="-128"/>
                <a:cs typeface="Arial" pitchFamily="34" charset="0"/>
              </a:rPr>
              <a:t>Realignment of the Defence budget to achieve the 40:30:30 ratio between personnel, operations and capital. </a:t>
            </a:r>
          </a:p>
          <a:p>
            <a:pPr marL="0" indent="0" algn="just">
              <a:buNone/>
            </a:pPr>
            <a:endParaRPr lang="en-ZA" sz="3600" dirty="0"/>
          </a:p>
        </p:txBody>
      </p:sp>
      <p:sp>
        <p:nvSpPr>
          <p:cNvPr id="4" name="Slide Number Placeholder 3"/>
          <p:cNvSpPr>
            <a:spLocks noGrp="1"/>
          </p:cNvSpPr>
          <p:nvPr>
            <p:ph type="sldNum" sz="quarter" idx="12"/>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18CC9CFB-5521-4678-B011-3614EFC0CBEB}" type="slidenum">
              <a:rPr lang="en-US" smtClean="0"/>
              <a:pPr>
                <a:defRPr/>
              </a:pPr>
              <a:t>18</a:t>
            </a:fld>
            <a:endParaRPr lang="en-US" sz="1400"/>
          </a:p>
        </p:txBody>
      </p:sp>
    </p:spTree>
    <p:extLst>
      <p:ext uri="{BB962C8B-B14F-4D97-AF65-F5344CB8AC3E}">
        <p14:creationId xmlns:p14="http://schemas.microsoft.com/office/powerpoint/2010/main" val="310712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321D1-383B-D8C8-D162-2009AE9244E8}"/>
              </a:ext>
            </a:extLst>
          </p:cNvPr>
          <p:cNvSpPr>
            <a:spLocks noGrp="1"/>
          </p:cNvSpPr>
          <p:nvPr>
            <p:ph idx="1"/>
          </p:nvPr>
        </p:nvSpPr>
        <p:spPr/>
        <p:txBody>
          <a:bodyPr>
            <a:normAutofit/>
          </a:bodyPr>
          <a:lstStyle/>
          <a:p>
            <a:pPr marL="0" indent="0" algn="ctr">
              <a:buNone/>
            </a:pPr>
            <a:endParaRPr lang="en-US" sz="4000" b="1" dirty="0"/>
          </a:p>
          <a:p>
            <a:pPr marL="0" indent="0" algn="ctr">
              <a:buNone/>
            </a:pPr>
            <a:endParaRPr lang="en-US" sz="4000" b="1" dirty="0"/>
          </a:p>
          <a:p>
            <a:pPr marL="0" indent="0" algn="ctr">
              <a:buNone/>
            </a:pPr>
            <a:r>
              <a:rPr lang="en-US" sz="4000" b="1" dirty="0"/>
              <a:t>THANK YOU</a:t>
            </a:r>
          </a:p>
        </p:txBody>
      </p:sp>
    </p:spTree>
    <p:extLst>
      <p:ext uri="{BB962C8B-B14F-4D97-AF65-F5344CB8AC3E}">
        <p14:creationId xmlns:p14="http://schemas.microsoft.com/office/powerpoint/2010/main" val="267782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DAC0-F87C-ACF4-4E86-10B177B632F2}"/>
              </a:ext>
            </a:extLst>
          </p:cNvPr>
          <p:cNvSpPr>
            <a:spLocks noGrp="1"/>
          </p:cNvSpPr>
          <p:nvPr>
            <p:ph type="title"/>
          </p:nvPr>
        </p:nvSpPr>
        <p:spPr/>
        <p:txBody>
          <a:bodyPr/>
          <a:lstStyle/>
          <a:p>
            <a:r>
              <a:rPr lang="en-US">
                <a:ea typeface="Calibri"/>
                <a:cs typeface="Calibri"/>
              </a:rPr>
              <a:t>Purpose</a:t>
            </a:r>
            <a:endParaRPr lang="en-US"/>
          </a:p>
        </p:txBody>
      </p:sp>
      <p:sp>
        <p:nvSpPr>
          <p:cNvPr id="3" name="Content Placeholder 2">
            <a:extLst>
              <a:ext uri="{FF2B5EF4-FFF2-40B4-BE49-F238E27FC236}">
                <a16:creationId xmlns:a16="http://schemas.microsoft.com/office/drawing/2014/main" id="{93AA4C3E-F318-4A5C-448C-27DE0998FC71}"/>
              </a:ext>
            </a:extLst>
          </p:cNvPr>
          <p:cNvSpPr>
            <a:spLocks noGrp="1"/>
          </p:cNvSpPr>
          <p:nvPr>
            <p:ph idx="1"/>
          </p:nvPr>
        </p:nvSpPr>
        <p:spPr/>
        <p:txBody>
          <a:bodyPr vert="horz" lIns="91440" tIns="45720" rIns="91440" bIns="45720" rtlCol="0" anchor="t">
            <a:normAutofit/>
          </a:bodyPr>
          <a:lstStyle/>
          <a:p>
            <a:pPr marL="268288" indent="-268288" algn="just">
              <a:buNone/>
            </a:pPr>
            <a:r>
              <a:rPr lang="en-US" dirty="0">
                <a:ea typeface="Calibri"/>
                <a:cs typeface="Calibri"/>
              </a:rPr>
              <a:t>- Scene setting by way of outlining the budgeting framework and process for    public institutions with a special reference to the Department of Defence</a:t>
            </a:r>
          </a:p>
          <a:p>
            <a:pPr algn="just"/>
            <a:endParaRPr lang="en-US" dirty="0">
              <a:ea typeface="Calibri"/>
              <a:cs typeface="Calibri"/>
            </a:endParaRPr>
          </a:p>
          <a:p>
            <a:pPr marL="0" indent="0" algn="just">
              <a:buNone/>
            </a:pPr>
            <a:r>
              <a:rPr lang="en-US" b="1" dirty="0">
                <a:ea typeface="Calibri"/>
                <a:cs typeface="Calibri"/>
              </a:rPr>
              <a:t>Presentation Outline</a:t>
            </a:r>
          </a:p>
          <a:p>
            <a:pPr algn="just">
              <a:buFontTx/>
              <a:buChar char="-"/>
            </a:pPr>
            <a:r>
              <a:rPr lang="en-US" dirty="0">
                <a:ea typeface="Calibri"/>
                <a:cs typeface="Calibri"/>
              </a:rPr>
              <a:t>Medium Term Fiscal Strategy</a:t>
            </a:r>
          </a:p>
          <a:p>
            <a:pPr algn="just">
              <a:buFontTx/>
              <a:buChar char="-"/>
            </a:pPr>
            <a:r>
              <a:rPr lang="en-US" dirty="0">
                <a:ea typeface="Calibri"/>
                <a:cs typeface="Calibri"/>
              </a:rPr>
              <a:t>Overview of the budget framework and process</a:t>
            </a:r>
            <a:r>
              <a:rPr lang="en-ZA" dirty="0">
                <a:ea typeface="Calibri"/>
                <a:cs typeface="Calibri"/>
              </a:rPr>
              <a:t> </a:t>
            </a:r>
            <a:endParaRPr lang="en-US" dirty="0">
              <a:ea typeface="Calibri"/>
              <a:cs typeface="Calibri"/>
            </a:endParaRPr>
          </a:p>
          <a:p>
            <a:pPr algn="just">
              <a:buFontTx/>
              <a:buChar char="-"/>
            </a:pPr>
            <a:r>
              <a:rPr lang="en-US" dirty="0">
                <a:ea typeface="Calibri"/>
                <a:cs typeface="Calibri"/>
              </a:rPr>
              <a:t> </a:t>
            </a:r>
            <a:r>
              <a:rPr lang="en-ZA" dirty="0">
                <a:ea typeface="Calibri"/>
                <a:cs typeface="Calibri"/>
              </a:rPr>
              <a:t>Defence budget and expenditure</a:t>
            </a:r>
          </a:p>
          <a:p>
            <a:pPr algn="just">
              <a:buFontTx/>
              <a:buChar char="-"/>
            </a:pPr>
            <a:r>
              <a:rPr lang="en-ZA" dirty="0">
                <a:ea typeface="Calibri"/>
                <a:cs typeface="Calibri"/>
              </a:rPr>
              <a:t>Concluding Remarks: Current challenges and realities</a:t>
            </a:r>
          </a:p>
          <a:p>
            <a:pPr algn="just">
              <a:buFontTx/>
              <a:buChar char="-"/>
            </a:pPr>
            <a:endParaRPr lang="en-US" dirty="0">
              <a:ea typeface="Calibri"/>
              <a:cs typeface="Calibri"/>
            </a:endParaRPr>
          </a:p>
          <a:p>
            <a:pPr lvl="1" algn="just"/>
            <a:endParaRPr lang="en-US" dirty="0">
              <a:ea typeface="Calibri"/>
              <a:cs typeface="Calibri"/>
            </a:endParaRPr>
          </a:p>
        </p:txBody>
      </p:sp>
    </p:spTree>
    <p:extLst>
      <p:ext uri="{BB962C8B-B14F-4D97-AF65-F5344CB8AC3E}">
        <p14:creationId xmlns:p14="http://schemas.microsoft.com/office/powerpoint/2010/main" val="283187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82B2-FC0F-1750-6AD9-4F9ED3A64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BC229-1E4A-2F70-5515-4B50017C6974}"/>
              </a:ext>
            </a:extLst>
          </p:cNvPr>
          <p:cNvSpPr>
            <a:spLocks noGrp="1"/>
          </p:cNvSpPr>
          <p:nvPr>
            <p:ph type="title"/>
          </p:nvPr>
        </p:nvSpPr>
        <p:spPr>
          <a:xfrm>
            <a:off x="2532828" y="2125062"/>
            <a:ext cx="5508438" cy="897147"/>
          </a:xfrm>
        </p:spPr>
        <p:txBody>
          <a:bodyPr>
            <a:normAutofit/>
          </a:bodyPr>
          <a:lstStyle/>
          <a:p>
            <a:r>
              <a:rPr lang="en-ZA">
                <a:ea typeface="Calibri"/>
                <a:cs typeface="Calibri"/>
              </a:rPr>
              <a:t>Medium-term fiscal strategy </a:t>
            </a:r>
            <a:endParaRPr lang="en-ZA" noProof="0"/>
          </a:p>
        </p:txBody>
      </p:sp>
    </p:spTree>
    <p:extLst>
      <p:ext uri="{BB962C8B-B14F-4D97-AF65-F5344CB8AC3E}">
        <p14:creationId xmlns:p14="http://schemas.microsoft.com/office/powerpoint/2010/main" val="397989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FEC7C-781C-0879-56AA-1C71F68BF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E6C85-090A-9EA2-DA40-DA8017260080}"/>
              </a:ext>
            </a:extLst>
          </p:cNvPr>
          <p:cNvSpPr>
            <a:spLocks noGrp="1"/>
          </p:cNvSpPr>
          <p:nvPr>
            <p:ph type="title"/>
          </p:nvPr>
        </p:nvSpPr>
        <p:spPr>
          <a:xfrm>
            <a:off x="233966" y="555668"/>
            <a:ext cx="11694509" cy="928645"/>
          </a:xfrm>
        </p:spPr>
        <p:txBody>
          <a:bodyPr>
            <a:noAutofit/>
          </a:bodyPr>
          <a:lstStyle/>
          <a:p>
            <a:r>
              <a:rPr lang="en-ZA">
                <a:ea typeface="Calibri"/>
                <a:cs typeface="Calibri"/>
              </a:rPr>
              <a:t>Medium-term fiscal strategy</a:t>
            </a:r>
          </a:p>
        </p:txBody>
      </p:sp>
      <p:sp>
        <p:nvSpPr>
          <p:cNvPr id="3" name="Content Placeholder 2">
            <a:extLst>
              <a:ext uri="{FF2B5EF4-FFF2-40B4-BE49-F238E27FC236}">
                <a16:creationId xmlns:a16="http://schemas.microsoft.com/office/drawing/2014/main" id="{06D7E60E-DC2C-09F1-A2C9-71EFC95A4666}"/>
              </a:ext>
            </a:extLst>
          </p:cNvPr>
          <p:cNvSpPr>
            <a:spLocks noGrp="1"/>
          </p:cNvSpPr>
          <p:nvPr>
            <p:ph idx="1"/>
          </p:nvPr>
        </p:nvSpPr>
        <p:spPr>
          <a:xfrm>
            <a:off x="233966" y="1748639"/>
            <a:ext cx="11694509" cy="4839418"/>
          </a:xfrm>
        </p:spPr>
        <p:txBody>
          <a:bodyPr vert="horz" lIns="91440" tIns="45720" rIns="91440" bIns="45720" rtlCol="0" anchor="t">
            <a:noAutofit/>
          </a:bodyPr>
          <a:lstStyle/>
          <a:p>
            <a:pPr marL="213995" indent="-213995" algn="just" defTabSz="457200">
              <a:spcBef>
                <a:spcPts val="750"/>
              </a:spcBef>
            </a:pPr>
            <a:r>
              <a:rPr lang="en-US" dirty="0"/>
              <a:t>Government’s medium-term fiscal strategy aims to </a:t>
            </a:r>
            <a:r>
              <a:rPr lang="en-US" dirty="0" err="1"/>
              <a:t>stabilise</a:t>
            </a:r>
            <a:r>
              <a:rPr lang="en-US" dirty="0"/>
              <a:t> the debt-to-GDP ratio in the current year and to reduce it through the rest of the decade by growing the main budget primary surplus. To execute this, government will, among other things:</a:t>
            </a:r>
            <a:r>
              <a:rPr lang="en-ZA" dirty="0"/>
              <a:t> </a:t>
            </a:r>
          </a:p>
          <a:p>
            <a:pPr marL="534670" lvl="1" indent="-266700" algn="just"/>
            <a:r>
              <a:rPr lang="en-ZA" dirty="0">
                <a:ea typeface="Calibri"/>
                <a:cs typeface="Calibri"/>
              </a:rPr>
              <a:t>Improve the efficiency of spending by implementing the Targeted and Responsible Savings (TARS) initiative; </a:t>
            </a:r>
          </a:p>
          <a:p>
            <a:pPr marL="534670" lvl="1" indent="-266700" algn="just"/>
            <a:r>
              <a:rPr lang="en-ZA" dirty="0">
                <a:ea typeface="Calibri"/>
                <a:cs typeface="Calibri"/>
              </a:rPr>
              <a:t>Improve the composition of spending by containing the public-service wage bill while increasing capital investment (infrastructure investment); and </a:t>
            </a:r>
          </a:p>
          <a:p>
            <a:pPr marL="534670" lvl="1" indent="-266700" algn="just"/>
            <a:r>
              <a:rPr lang="en-ZA" dirty="0"/>
              <a:t>Entrench sustainable public finances with a principles-led fiscal anchor</a:t>
            </a:r>
            <a:r>
              <a:rPr lang="en-ZA" sz="2800" dirty="0"/>
              <a:t>.</a:t>
            </a:r>
            <a:endParaRPr lang="en-ZA" sz="2800" dirty="0">
              <a:ea typeface="Calibri"/>
              <a:cs typeface="Calibri"/>
            </a:endParaRPr>
          </a:p>
          <a:p>
            <a:endParaRPr lang="en-US" dirty="0"/>
          </a:p>
        </p:txBody>
      </p:sp>
    </p:spTree>
    <p:extLst>
      <p:ext uri="{BB962C8B-B14F-4D97-AF65-F5344CB8AC3E}">
        <p14:creationId xmlns:p14="http://schemas.microsoft.com/office/powerpoint/2010/main" val="29192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E2D5-028F-DF5C-D79E-4A1B66DAE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84252-2DAB-44EE-934A-1523A43A7391}"/>
              </a:ext>
            </a:extLst>
          </p:cNvPr>
          <p:cNvSpPr>
            <a:spLocks noGrp="1"/>
          </p:cNvSpPr>
          <p:nvPr>
            <p:ph type="title"/>
          </p:nvPr>
        </p:nvSpPr>
        <p:spPr>
          <a:xfrm>
            <a:off x="267419" y="399840"/>
            <a:ext cx="11644221" cy="897147"/>
          </a:xfrm>
        </p:spPr>
        <p:txBody>
          <a:bodyPr>
            <a:normAutofit fontScale="90000"/>
          </a:bodyPr>
          <a:lstStyle/>
          <a:p>
            <a:r>
              <a:rPr lang="en-US" dirty="0">
                <a:ea typeface="Calibri"/>
                <a:cs typeface="Calibri"/>
              </a:rPr>
              <a:t>Gross government debt to </a:t>
            </a:r>
            <a:r>
              <a:rPr lang="en-US" dirty="0" err="1">
                <a:ea typeface="Calibri"/>
                <a:cs typeface="Calibri"/>
              </a:rPr>
              <a:t>stabilise</a:t>
            </a:r>
            <a:r>
              <a:rPr lang="en-US" dirty="0">
                <a:ea typeface="Calibri"/>
                <a:cs typeface="Calibri"/>
              </a:rPr>
              <a:t> at 78.9 per cent of GDP in 2025/26</a:t>
            </a:r>
          </a:p>
        </p:txBody>
      </p:sp>
      <p:sp>
        <p:nvSpPr>
          <p:cNvPr id="5" name="Text Placeholder 11">
            <a:extLst>
              <a:ext uri="{FF2B5EF4-FFF2-40B4-BE49-F238E27FC236}">
                <a16:creationId xmlns:a16="http://schemas.microsoft.com/office/drawing/2014/main" id="{89419E7E-B706-A1DC-B8D4-90895BCE3CAE}"/>
              </a:ext>
            </a:extLst>
          </p:cNvPr>
          <p:cNvSpPr txBox="1">
            <a:spLocks/>
          </p:cNvSpPr>
          <p:nvPr/>
        </p:nvSpPr>
        <p:spPr>
          <a:xfrm>
            <a:off x="1843240" y="1694669"/>
            <a:ext cx="4370172" cy="3932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a:t>Gross debt-to-GDP outlook</a:t>
            </a:r>
          </a:p>
        </p:txBody>
      </p:sp>
      <p:pic>
        <p:nvPicPr>
          <p:cNvPr id="6" name="Content Placeholder 4">
            <a:extLst>
              <a:ext uri="{FF2B5EF4-FFF2-40B4-BE49-F238E27FC236}">
                <a16:creationId xmlns:a16="http://schemas.microsoft.com/office/drawing/2014/main" id="{5B8C121B-8798-E223-14C8-A77B405445B3}"/>
              </a:ext>
            </a:extLst>
          </p:cNvPr>
          <p:cNvPicPr>
            <a:picLocks noChangeAspect="1"/>
          </p:cNvPicPr>
          <p:nvPr/>
        </p:nvPicPr>
        <p:blipFill>
          <a:blip r:embed="rId2"/>
          <a:stretch>
            <a:fillRect/>
          </a:stretch>
        </p:blipFill>
        <p:spPr>
          <a:xfrm>
            <a:off x="626019" y="2093278"/>
            <a:ext cx="4370172" cy="3173413"/>
          </a:xfrm>
          <a:prstGeom prst="rect">
            <a:avLst/>
          </a:prstGeom>
          <a:ln w="28575">
            <a:noFill/>
          </a:ln>
        </p:spPr>
      </p:pic>
      <p:sp>
        <p:nvSpPr>
          <p:cNvPr id="7" name="Content Placeholder 3">
            <a:extLst>
              <a:ext uri="{FF2B5EF4-FFF2-40B4-BE49-F238E27FC236}">
                <a16:creationId xmlns:a16="http://schemas.microsoft.com/office/drawing/2014/main" id="{128D8524-8CEF-B71F-2068-E7F2D47ECB20}"/>
              </a:ext>
            </a:extLst>
          </p:cNvPr>
          <p:cNvSpPr txBox="1">
            <a:spLocks/>
          </p:cNvSpPr>
          <p:nvPr/>
        </p:nvSpPr>
        <p:spPr>
          <a:xfrm>
            <a:off x="5248588" y="977284"/>
            <a:ext cx="6344291" cy="5710092"/>
          </a:xfrm>
          <a:prstGeom prst="rect">
            <a:avLst/>
          </a:prstGeom>
          <a:noFill/>
          <a:ln w="28575">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a:solidFill>
                  <a:schemeClr val="tx1"/>
                </a:solidFill>
                <a:ea typeface="Calibri"/>
                <a:cs typeface="Calibri"/>
              </a:rPr>
              <a:t>To </a:t>
            </a:r>
            <a:r>
              <a:rPr lang="en-US" sz="2800" err="1">
                <a:solidFill>
                  <a:schemeClr val="tx1"/>
                </a:solidFill>
                <a:ea typeface="Calibri"/>
                <a:cs typeface="Calibri"/>
              </a:rPr>
              <a:t>stabilise</a:t>
            </a:r>
            <a:r>
              <a:rPr lang="en-US" sz="2800">
                <a:solidFill>
                  <a:schemeClr val="tx1"/>
                </a:solidFill>
                <a:ea typeface="Calibri"/>
                <a:cs typeface="Calibri"/>
              </a:rPr>
              <a:t> government debt, government policy has focused on achieving a primary budget surplus. For several years, government has indicated that debt is expected to </a:t>
            </a:r>
            <a:r>
              <a:rPr lang="en-US" sz="2800" err="1">
                <a:solidFill>
                  <a:schemeClr val="tx1"/>
                </a:solidFill>
                <a:ea typeface="Calibri"/>
                <a:cs typeface="Calibri"/>
              </a:rPr>
              <a:t>stabilise</a:t>
            </a:r>
            <a:r>
              <a:rPr lang="en-US" sz="2800">
                <a:solidFill>
                  <a:schemeClr val="tx1"/>
                </a:solidFill>
                <a:ea typeface="Calibri"/>
                <a:cs typeface="Calibri"/>
              </a:rPr>
              <a:t> in 2025/26.</a:t>
            </a:r>
          </a:p>
          <a:p>
            <a:pPr algn="just"/>
            <a:r>
              <a:rPr lang="en-US" sz="2800">
                <a:solidFill>
                  <a:schemeClr val="tx1"/>
                </a:solidFill>
                <a:ea typeface="Calibri"/>
                <a:cs typeface="Calibri"/>
              </a:rPr>
              <a:t>However, government has not set a specific target for the debt-to-GDP ratio, because this indicator is highly sensitive to fluctuations in GDP growth. As economic growth forecasts change, the projected level at which debt </a:t>
            </a:r>
            <a:r>
              <a:rPr lang="en-US" sz="2800" err="1">
                <a:solidFill>
                  <a:schemeClr val="tx1"/>
                </a:solidFill>
                <a:ea typeface="Calibri"/>
                <a:cs typeface="Calibri"/>
              </a:rPr>
              <a:t>stabilises</a:t>
            </a:r>
            <a:r>
              <a:rPr lang="en-US" sz="2800">
                <a:solidFill>
                  <a:schemeClr val="tx1"/>
                </a:solidFill>
                <a:ea typeface="Calibri"/>
                <a:cs typeface="Calibri"/>
              </a:rPr>
              <a:t> also shifts, making it difficult to commit to a fixed numerical target.</a:t>
            </a:r>
            <a:endParaRPr lang="en-GB" sz="2800">
              <a:solidFill>
                <a:schemeClr val="tx1"/>
              </a:solidFill>
              <a:ea typeface="Calibri"/>
              <a:cs typeface="Calibri"/>
            </a:endParaRPr>
          </a:p>
          <a:p>
            <a:pPr marL="0" indent="0" algn="just">
              <a:buNone/>
            </a:pPr>
            <a:r>
              <a:rPr lang="en-GB" sz="2800">
                <a:solidFill>
                  <a:schemeClr val="tx1"/>
                </a:solidFill>
                <a:ea typeface="Calibri"/>
                <a:cs typeface="Calibri"/>
              </a:rPr>
              <a:t>
</a:t>
            </a:r>
          </a:p>
          <a:p>
            <a:pPr marL="0" indent="0" algn="just">
              <a:buNone/>
            </a:pPr>
            <a:endParaRPr lang="en-GB" sz="2800">
              <a:solidFill>
                <a:schemeClr val="tx1"/>
              </a:solidFill>
              <a:ea typeface="Calibri"/>
              <a:cs typeface="Calibri"/>
            </a:endParaRPr>
          </a:p>
        </p:txBody>
      </p:sp>
    </p:spTree>
    <p:extLst>
      <p:ext uri="{BB962C8B-B14F-4D97-AF65-F5344CB8AC3E}">
        <p14:creationId xmlns:p14="http://schemas.microsoft.com/office/powerpoint/2010/main" val="322900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80AC-AB93-E76D-87AA-5AE2F7E5A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415E1-D651-48A0-B579-18A1F8787551}"/>
              </a:ext>
            </a:extLst>
          </p:cNvPr>
          <p:cNvSpPr>
            <a:spLocks noGrp="1"/>
          </p:cNvSpPr>
          <p:nvPr>
            <p:ph type="title"/>
          </p:nvPr>
        </p:nvSpPr>
        <p:spPr>
          <a:xfrm>
            <a:off x="1715744" y="2088339"/>
            <a:ext cx="8758412" cy="897147"/>
          </a:xfrm>
        </p:spPr>
        <p:txBody>
          <a:bodyPr>
            <a:normAutofit fontScale="90000"/>
          </a:bodyPr>
          <a:lstStyle/>
          <a:p>
            <a:r>
              <a:rPr lang="en-US" dirty="0">
                <a:ea typeface="Calibri"/>
                <a:cs typeface="Calibri"/>
              </a:rPr>
              <a:t>Overview of the Budget Framework </a:t>
            </a:r>
            <a:r>
              <a:rPr lang="en-US">
                <a:ea typeface="Calibri"/>
                <a:cs typeface="Calibri"/>
              </a:rPr>
              <a:t>and Process</a:t>
            </a:r>
            <a:r>
              <a:rPr lang="en-ZA" dirty="0">
                <a:ea typeface="Calibri"/>
                <a:cs typeface="Calibri"/>
              </a:rPr>
              <a:t> </a:t>
            </a:r>
            <a:endParaRPr lang="en-US" dirty="0">
              <a:ea typeface="Calibri"/>
              <a:cs typeface="Calibri"/>
            </a:endParaRPr>
          </a:p>
        </p:txBody>
      </p:sp>
    </p:spTree>
    <p:extLst>
      <p:ext uri="{BB962C8B-B14F-4D97-AF65-F5344CB8AC3E}">
        <p14:creationId xmlns:p14="http://schemas.microsoft.com/office/powerpoint/2010/main" val="192017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67" y="454315"/>
            <a:ext cx="11644221" cy="897147"/>
          </a:xfrm>
        </p:spPr>
        <p:txBody>
          <a:bodyPr/>
          <a:lstStyle/>
          <a:p>
            <a:r>
              <a:rPr lang="en-US"/>
              <a:t> </a:t>
            </a:r>
          </a:p>
        </p:txBody>
      </p:sp>
      <p:graphicFrame>
        <p:nvGraphicFramePr>
          <p:cNvPr id="7" name="Content Placeholder 2">
            <a:extLst>
              <a:ext uri="{FF2B5EF4-FFF2-40B4-BE49-F238E27FC236}">
                <a16:creationId xmlns:a16="http://schemas.microsoft.com/office/drawing/2014/main" id="{2D1B96DF-D775-E41F-44BD-328733248256}"/>
              </a:ext>
            </a:extLst>
          </p:cNvPr>
          <p:cNvGraphicFramePr>
            <a:graphicFrameLocks noGrp="1"/>
          </p:cNvGraphicFramePr>
          <p:nvPr>
            <p:ph idx="1"/>
          </p:nvPr>
        </p:nvGraphicFramePr>
        <p:xfrm>
          <a:off x="267419" y="1789287"/>
          <a:ext cx="11644221" cy="4839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4">
            <a:extLst>
              <a:ext uri="{FF2B5EF4-FFF2-40B4-BE49-F238E27FC236}">
                <a16:creationId xmlns:a16="http://schemas.microsoft.com/office/drawing/2014/main" id="{B3FB3519-F448-4BD9-9BDF-52D8CB1A14E1}"/>
              </a:ext>
            </a:extLst>
          </p:cNvPr>
          <p:cNvSpPr txBox="1">
            <a:spLocks noChangeArrowheads="1"/>
          </p:cNvSpPr>
          <p:nvPr/>
        </p:nvSpPr>
        <p:spPr bwMode="auto">
          <a:xfrm>
            <a:off x="1063256" y="1081401"/>
            <a:ext cx="9112102" cy="707886"/>
          </a:xfrm>
          <a:prstGeom prst="rect">
            <a:avLst/>
          </a:prstGeom>
          <a:solidFill>
            <a:schemeClr val="bg1">
              <a:lumMod val="85000"/>
            </a:schemeClr>
          </a:solidFill>
          <a:ln>
            <a:noFill/>
          </a:ln>
        </p:spPr>
        <p:txBody>
          <a:bodyPr wrap="square" lIns="91440" tIns="45720" rIns="91440" bIns="45720" anchor="t">
            <a:spAutoFit/>
          </a:bodyPr>
          <a:lstStyle>
            <a:lvl1pPr>
              <a:spcBef>
                <a:spcPct val="20000"/>
              </a:spcBef>
              <a:buChar char="•"/>
              <a:defRPr sz="2000">
                <a:solidFill>
                  <a:schemeClr val="tx1"/>
                </a:solidFill>
                <a:latin typeface="Arial" panose="020B0604020202020204" pitchFamily="34" charset="0"/>
                <a:ea typeface="Osaka" pitchFamily="1" charset="-128"/>
              </a:defRPr>
            </a:lvl1pPr>
            <a:lvl2pPr marL="742950" indent="-285750">
              <a:spcBef>
                <a:spcPct val="20000"/>
              </a:spcBef>
              <a:buChar char="–"/>
              <a:defRPr sz="2000">
                <a:solidFill>
                  <a:schemeClr val="tx1"/>
                </a:solidFill>
                <a:latin typeface="Arial" panose="020B0604020202020204" pitchFamily="34" charset="0"/>
                <a:ea typeface="Osaka" pitchFamily="1" charset="-128"/>
              </a:defRPr>
            </a:lvl2pPr>
            <a:lvl3pPr marL="1143000" indent="-228600">
              <a:spcBef>
                <a:spcPct val="20000"/>
              </a:spcBef>
              <a:buChar char="•"/>
              <a:defRPr sz="20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lang="en-ZA" altLang="en-US">
                <a:highlight>
                  <a:srgbClr val="C0C0C0"/>
                </a:highlight>
                <a:latin typeface="Calibri"/>
                <a:ea typeface="Calibri"/>
                <a:cs typeface="Calibri"/>
              </a:rPr>
              <a:t>The budget is the key statement of policy of the government and the process through which choices have to be made about competing priorities</a:t>
            </a:r>
            <a:endParaRPr lang="en-US" altLang="en-US">
              <a:highlight>
                <a:srgbClr val="C0C0C0"/>
              </a:highlight>
              <a:latin typeface="Calibri"/>
              <a:ea typeface="Calibri"/>
              <a:cs typeface="Calibri"/>
            </a:endParaRPr>
          </a:p>
        </p:txBody>
      </p:sp>
      <p:sp>
        <p:nvSpPr>
          <p:cNvPr id="5" name="Rectangle 4">
            <a:extLst>
              <a:ext uri="{FF2B5EF4-FFF2-40B4-BE49-F238E27FC236}">
                <a16:creationId xmlns:a16="http://schemas.microsoft.com/office/drawing/2014/main" id="{38066FBF-9A07-4004-BEAB-519AAFE724D5}"/>
              </a:ext>
            </a:extLst>
          </p:cNvPr>
          <p:cNvSpPr/>
          <p:nvPr/>
        </p:nvSpPr>
        <p:spPr>
          <a:xfrm>
            <a:off x="509282" y="359639"/>
            <a:ext cx="10404524" cy="630942"/>
          </a:xfrm>
          <a:prstGeom prst="rect">
            <a:avLst/>
          </a:prstGeom>
        </p:spPr>
        <p:txBody>
          <a:bodyPr wrap="square" lIns="91440" tIns="45720" rIns="91440" bIns="45720" anchor="t">
            <a:spAutoFit/>
          </a:bodyPr>
          <a:lstStyle/>
          <a:p>
            <a:pPr defTabSz="914400">
              <a:defRPr/>
            </a:pPr>
            <a:r>
              <a:rPr kumimoji="0" lang="en-US" altLang="en-US" sz="3500" b="1" i="0" u="none" strike="noStrike" kern="1200" cap="none" spc="0" normalizeH="0" baseline="0" noProof="0" dirty="0">
                <a:ln>
                  <a:noFill/>
                </a:ln>
                <a:solidFill>
                  <a:prstClr val="black"/>
                </a:solidFill>
                <a:effectLst/>
                <a:uLnTx/>
                <a:uFillTx/>
                <a:latin typeface="Calibri"/>
                <a:ea typeface="Calibri"/>
                <a:cs typeface="Calibri"/>
              </a:rPr>
              <a:t>Purpose</a:t>
            </a:r>
            <a:r>
              <a:rPr kumimoji="0" lang="en-US" altLang="en-US" sz="3500" b="1" i="0" u="none" strike="noStrike" kern="0" cap="none" spc="0" normalizeH="0" baseline="0" noProof="0" dirty="0">
                <a:ln>
                  <a:noFill/>
                </a:ln>
                <a:solidFill>
                  <a:prstClr val="black"/>
                </a:solidFill>
                <a:effectLst/>
                <a:uLnTx/>
                <a:uFillTx/>
                <a:latin typeface="Calibri"/>
                <a:ea typeface="Calibri"/>
                <a:cs typeface="Calibri"/>
              </a:rPr>
              <a:t> </a:t>
            </a:r>
            <a:r>
              <a:rPr kumimoji="0" lang="en-US" altLang="en-US" sz="3500" b="1" i="0" u="none" strike="noStrike" kern="1200" cap="none" spc="0" normalizeH="0" baseline="0" noProof="0" dirty="0">
                <a:ln>
                  <a:noFill/>
                </a:ln>
                <a:solidFill>
                  <a:prstClr val="black"/>
                </a:solidFill>
                <a:effectLst/>
                <a:uLnTx/>
                <a:uFillTx/>
                <a:latin typeface="Calibri"/>
                <a:ea typeface="Calibri"/>
                <a:cs typeface="Calibri"/>
              </a:rPr>
              <a:t>of</a:t>
            </a:r>
            <a:r>
              <a:rPr kumimoji="0" lang="en-US" altLang="en-US" sz="3500" b="1" i="0" u="none" strike="noStrike" kern="0" cap="none" spc="0" normalizeH="0" baseline="0" noProof="0" dirty="0">
                <a:ln>
                  <a:noFill/>
                </a:ln>
                <a:solidFill>
                  <a:prstClr val="black"/>
                </a:solidFill>
                <a:effectLst/>
                <a:uLnTx/>
                <a:uFillTx/>
                <a:latin typeface="Calibri"/>
                <a:ea typeface="Calibri"/>
                <a:cs typeface="Calibri"/>
              </a:rPr>
              <a:t> </a:t>
            </a:r>
            <a:r>
              <a:rPr kumimoji="0" lang="en-US" altLang="en-US" sz="3500" b="1" i="0" u="none" strike="noStrike" kern="1200" cap="none" spc="0" normalizeH="0" baseline="0" noProof="0" dirty="0">
                <a:ln>
                  <a:noFill/>
                </a:ln>
                <a:solidFill>
                  <a:prstClr val="black"/>
                </a:solidFill>
                <a:effectLst/>
                <a:uLnTx/>
                <a:uFillTx/>
                <a:latin typeface="Calibri"/>
                <a:ea typeface="Calibri"/>
                <a:cs typeface="Calibri"/>
              </a:rPr>
              <a:t>the</a:t>
            </a:r>
            <a:r>
              <a:rPr lang="en-US" altLang="en-US" sz="3500" b="1" kern="0" dirty="0">
                <a:solidFill>
                  <a:prstClr val="black"/>
                </a:solidFill>
                <a:latin typeface="Calibri"/>
                <a:ea typeface="Calibri"/>
                <a:cs typeface="Calibri"/>
              </a:rPr>
              <a:t> b</a:t>
            </a:r>
            <a:r>
              <a:rPr lang="en-US" altLang="en-US" sz="3500" b="1" dirty="0">
                <a:solidFill>
                  <a:prstClr val="black"/>
                </a:solidFill>
                <a:latin typeface="Calibri"/>
                <a:ea typeface="Calibri"/>
                <a:cs typeface="Calibri"/>
              </a:rPr>
              <a:t>udget </a:t>
            </a:r>
            <a:endParaRPr kumimoji="0" lang="en-ZA" sz="3500" b="1"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407732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B21D-C8A7-C1A6-929F-F179EC0157F3}"/>
            </a:ext>
          </a:extLst>
        </p:cNvPr>
        <p:cNvGrpSpPr/>
        <p:nvPr/>
      </p:nvGrpSpPr>
      <p:grpSpPr>
        <a:xfrm>
          <a:off x="0" y="0"/>
          <a:ext cx="0" cy="0"/>
          <a:chOff x="0" y="0"/>
          <a:chExt cx="0" cy="0"/>
        </a:xfrm>
      </p:grpSpPr>
      <p:sp>
        <p:nvSpPr>
          <p:cNvPr id="36866" name="Rectangle 2">
            <a:extLst>
              <a:ext uri="{FF2B5EF4-FFF2-40B4-BE49-F238E27FC236}">
                <a16:creationId xmlns:a16="http://schemas.microsoft.com/office/drawing/2014/main" id="{41A8C139-A31B-11EE-86E8-DBFAFA7038D4}"/>
              </a:ext>
            </a:extLst>
          </p:cNvPr>
          <p:cNvSpPr>
            <a:spLocks noGrp="1" noChangeArrowheads="1"/>
          </p:cNvSpPr>
          <p:nvPr>
            <p:ph type="title"/>
          </p:nvPr>
        </p:nvSpPr>
        <p:spPr>
          <a:xfrm>
            <a:off x="1847851" y="580807"/>
            <a:ext cx="8493125" cy="838200"/>
          </a:xfrm>
        </p:spPr>
        <p:txBody>
          <a:bodyPr>
            <a:normAutofit fontScale="90000"/>
          </a:bodyPr>
          <a:lstStyle/>
          <a:p>
            <a:pPr algn="ctr"/>
            <a:r>
              <a:rPr lang="en-US" altLang="en-US" b="1" dirty="0"/>
              <a:t>Budget is compiled for three years </a:t>
            </a:r>
            <a:r>
              <a:rPr lang="en-US" altLang="en-US" b="1" dirty="0">
                <a:solidFill>
                  <a:srgbClr val="FF0000"/>
                </a:solidFill>
              </a:rPr>
              <a:t>(MTEF) </a:t>
            </a:r>
            <a:r>
              <a:rPr lang="en-US" altLang="en-US" b="1" dirty="0"/>
              <a:t>but </a:t>
            </a:r>
            <a:r>
              <a:rPr lang="en-US" altLang="en-US" b="1"/>
              <a:t>revised annually </a:t>
            </a:r>
            <a:endParaRPr lang="en-GB" altLang="en-US" b="1"/>
          </a:p>
        </p:txBody>
      </p:sp>
      <p:grpSp>
        <p:nvGrpSpPr>
          <p:cNvPr id="20483" name="Group 3">
            <a:extLst>
              <a:ext uri="{FF2B5EF4-FFF2-40B4-BE49-F238E27FC236}">
                <a16:creationId xmlns:a16="http://schemas.microsoft.com/office/drawing/2014/main" id="{673C79B6-5327-F576-7D7F-234BDDF71BB8}"/>
              </a:ext>
            </a:extLst>
          </p:cNvPr>
          <p:cNvGrpSpPr>
            <a:grpSpLocks noGrp="1"/>
          </p:cNvGrpSpPr>
          <p:nvPr/>
        </p:nvGrpSpPr>
        <p:grpSpPr bwMode="auto">
          <a:xfrm>
            <a:off x="2294157" y="1929779"/>
            <a:ext cx="1907628" cy="3202574"/>
            <a:chOff x="1104" y="1440"/>
            <a:chExt cx="1152" cy="1964"/>
          </a:xfrm>
          <a:solidFill>
            <a:srgbClr val="FFC000">
              <a:alpha val="40000"/>
            </a:srgbClr>
          </a:solidFill>
        </p:grpSpPr>
        <p:sp>
          <p:nvSpPr>
            <p:cNvPr id="20495" name="Rectangle 5">
              <a:extLst>
                <a:ext uri="{FF2B5EF4-FFF2-40B4-BE49-F238E27FC236}">
                  <a16:creationId xmlns:a16="http://schemas.microsoft.com/office/drawing/2014/main" id="{4D0E961D-4FB1-50F3-15EF-F36209E99E27}"/>
                </a:ext>
              </a:extLst>
            </p:cNvPr>
            <p:cNvSpPr>
              <a:spLocks noChangeArrowheads="1"/>
            </p:cNvSpPr>
            <p:nvPr/>
          </p:nvSpPr>
          <p:spPr bwMode="auto">
            <a:xfrm>
              <a:off x="1200" y="1742"/>
              <a:ext cx="1056" cy="510"/>
            </a:xfrm>
            <a:prstGeom prst="rect">
              <a:avLst/>
            </a:prstGeom>
            <a:grpFill/>
            <a:ln w="28575">
              <a:solidFill>
                <a:schemeClr val="tx2"/>
              </a:solidFill>
              <a:miter lim="800000"/>
              <a:headEnd/>
              <a:tailEnd/>
            </a:ln>
          </p:spPr>
          <p:txBody>
            <a:bodyPr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solidFill>
                    <a:srgbClr val="000000"/>
                  </a:solidFill>
                  <a:latin typeface="Calibri"/>
                  <a:ea typeface="Calibri"/>
                  <a:cs typeface="Calibri"/>
                </a:rPr>
                <a:t>2026/27</a:t>
              </a:r>
              <a:endParaRPr lang="en-ZA" sz="20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496" name="Rectangle 6">
              <a:extLst>
                <a:ext uri="{FF2B5EF4-FFF2-40B4-BE49-F238E27FC236}">
                  <a16:creationId xmlns:a16="http://schemas.microsoft.com/office/drawing/2014/main" id="{27862EE3-24A7-3E74-21BB-99B3B1F78414}"/>
                </a:ext>
              </a:extLst>
            </p:cNvPr>
            <p:cNvSpPr>
              <a:spLocks noChangeArrowheads="1"/>
            </p:cNvSpPr>
            <p:nvPr/>
          </p:nvSpPr>
          <p:spPr bwMode="auto">
            <a:xfrm>
              <a:off x="1200" y="2318"/>
              <a:ext cx="1056" cy="510"/>
            </a:xfrm>
            <a:prstGeom prst="rect">
              <a:avLst/>
            </a:prstGeom>
            <a:grpFill/>
            <a:ln w="28575">
              <a:solidFill>
                <a:srgbClr val="008000"/>
              </a:solidFill>
              <a:miter lim="800000"/>
              <a:headEnd/>
              <a:tailEnd/>
            </a:ln>
          </p:spPr>
          <p:txBody>
            <a:bodyPr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solidFill>
                    <a:srgbClr val="000000"/>
                  </a:solidFill>
                  <a:latin typeface="Calibri"/>
                  <a:ea typeface="Calibri"/>
                  <a:cs typeface="Calibri"/>
                </a:rPr>
                <a:t>2027/28</a:t>
              </a:r>
              <a:endParaRPr lang="en-ZA" sz="20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497" name="Rectangle 7">
              <a:extLst>
                <a:ext uri="{FF2B5EF4-FFF2-40B4-BE49-F238E27FC236}">
                  <a16:creationId xmlns:a16="http://schemas.microsoft.com/office/drawing/2014/main" id="{6CD95502-2A9E-BD87-13E9-032361AF9E96}"/>
                </a:ext>
              </a:extLst>
            </p:cNvPr>
            <p:cNvSpPr>
              <a:spLocks noChangeArrowheads="1"/>
            </p:cNvSpPr>
            <p:nvPr/>
          </p:nvSpPr>
          <p:spPr bwMode="auto">
            <a:xfrm>
              <a:off x="1200" y="2894"/>
              <a:ext cx="1056" cy="510"/>
            </a:xfrm>
            <a:prstGeom prst="rect">
              <a:avLst/>
            </a:prstGeom>
            <a:grpFill/>
            <a:ln w="28575">
              <a:solidFill>
                <a:srgbClr val="003399"/>
              </a:solidFill>
              <a:miter lim="800000"/>
              <a:headEnd/>
              <a:tailEnd/>
            </a:ln>
          </p:spPr>
          <p:txBody>
            <a:bodyPr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solidFill>
                    <a:srgbClr val="000000"/>
                  </a:solidFill>
                  <a:latin typeface="Calibri"/>
                  <a:ea typeface="Calibri"/>
                  <a:cs typeface="Calibri"/>
                </a:rPr>
                <a:t>2028/29</a:t>
              </a:r>
              <a:endParaRPr lang="en-ZA" sz="20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498" name="Text Box 8">
              <a:extLst>
                <a:ext uri="{FF2B5EF4-FFF2-40B4-BE49-F238E27FC236}">
                  <a16:creationId xmlns:a16="http://schemas.microsoft.com/office/drawing/2014/main" id="{8F133D7A-6D5A-EE9A-421D-FBE112B52D8A}"/>
                </a:ext>
              </a:extLst>
            </p:cNvPr>
            <p:cNvSpPr txBox="1">
              <a:spLocks noChangeArrowheads="1"/>
            </p:cNvSpPr>
            <p:nvPr/>
          </p:nvSpPr>
          <p:spPr bwMode="auto">
            <a:xfrm>
              <a:off x="1104" y="1440"/>
              <a:ext cx="1152" cy="245"/>
            </a:xfrm>
            <a:prstGeom prst="rect">
              <a:avLst/>
            </a:prstGeom>
            <a:grpFill/>
            <a:ln>
              <a:noFill/>
            </a:ln>
          </p:spPr>
          <p:txBody>
            <a:bodyPr lIns="91440" tIns="45720" rIns="91440" bIns="45720" anchor="t">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ZA" sz="2000" b="1" dirty="0">
                  <a:solidFill>
                    <a:srgbClr val="990000"/>
                  </a:solidFill>
                  <a:latin typeface="Calibri"/>
                  <a:ea typeface="Calibri"/>
                  <a:cs typeface="Calibri"/>
                </a:rPr>
                <a:t>2026</a:t>
              </a:r>
              <a:r>
                <a:rPr kumimoji="0" lang="en-ZA" sz="2000" b="1" i="0" u="none" strike="noStrike" kern="1200" cap="none" spc="0" normalizeH="0" baseline="0" noProof="0" dirty="0">
                  <a:ln>
                    <a:noFill/>
                  </a:ln>
                  <a:solidFill>
                    <a:srgbClr val="990000"/>
                  </a:solidFill>
                  <a:effectLst/>
                  <a:uLnTx/>
                  <a:uFillTx/>
                  <a:latin typeface="Calibri"/>
                  <a:ea typeface="Calibri"/>
                  <a:cs typeface="Calibri"/>
                </a:rPr>
                <a:t> MTEF</a:t>
              </a:r>
              <a:endParaRPr kumimoji="0" lang="en-US" sz="2000" b="1" i="0" u="none" strike="noStrike" kern="1200" cap="none" spc="0" normalizeH="0" baseline="0" noProof="0" dirty="0">
                <a:ln>
                  <a:noFill/>
                </a:ln>
                <a:solidFill>
                  <a:srgbClr val="990000"/>
                </a:solidFill>
                <a:effectLst/>
                <a:uLnTx/>
                <a:uFillTx/>
                <a:latin typeface="Calibri"/>
                <a:ea typeface="Calibri"/>
                <a:cs typeface="Calibri"/>
              </a:endParaRPr>
            </a:p>
          </p:txBody>
        </p:sp>
      </p:grpSp>
      <p:cxnSp>
        <p:nvCxnSpPr>
          <p:cNvPr id="36868" name="Elbow Connector 19">
            <a:extLst>
              <a:ext uri="{FF2B5EF4-FFF2-40B4-BE49-F238E27FC236}">
                <a16:creationId xmlns:a16="http://schemas.microsoft.com/office/drawing/2014/main" id="{BEB801A6-0DE9-D59A-E7E2-9B3BEABFC302}"/>
              </a:ext>
            </a:extLst>
          </p:cNvPr>
          <p:cNvCxnSpPr>
            <a:cxnSpLocks noChangeShapeType="1"/>
          </p:cNvCxnSpPr>
          <p:nvPr/>
        </p:nvCxnSpPr>
        <p:spPr bwMode="auto">
          <a:xfrm flipV="1">
            <a:off x="4224339" y="3355976"/>
            <a:ext cx="1366837" cy="360363"/>
          </a:xfrm>
          <a:prstGeom prst="bentConnector3">
            <a:avLst>
              <a:gd name="adj1" fmla="val 50000"/>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69" name="Elbow Connector 22">
            <a:extLst>
              <a:ext uri="{FF2B5EF4-FFF2-40B4-BE49-F238E27FC236}">
                <a16:creationId xmlns:a16="http://schemas.microsoft.com/office/drawing/2014/main" id="{7510A677-AADE-A9C4-741D-B5E0CD713C5E}"/>
              </a:ext>
            </a:extLst>
          </p:cNvPr>
          <p:cNvCxnSpPr>
            <a:cxnSpLocks noChangeShapeType="1"/>
          </p:cNvCxnSpPr>
          <p:nvPr/>
        </p:nvCxnSpPr>
        <p:spPr bwMode="auto">
          <a:xfrm flipV="1">
            <a:off x="4224339" y="4365625"/>
            <a:ext cx="1366837" cy="431800"/>
          </a:xfrm>
          <a:prstGeom prst="bentConnector3">
            <a:avLst>
              <a:gd name="adj1" fmla="val 50000"/>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0487" name="Group 9">
            <a:extLst>
              <a:ext uri="{FF2B5EF4-FFF2-40B4-BE49-F238E27FC236}">
                <a16:creationId xmlns:a16="http://schemas.microsoft.com/office/drawing/2014/main" id="{F9B97BF2-3017-FF97-839D-5DA13257166D}"/>
              </a:ext>
            </a:extLst>
          </p:cNvPr>
          <p:cNvGrpSpPr>
            <a:grpSpLocks/>
          </p:cNvGrpSpPr>
          <p:nvPr/>
        </p:nvGrpSpPr>
        <p:grpSpPr bwMode="auto">
          <a:xfrm>
            <a:off x="5733723" y="2438263"/>
            <a:ext cx="1710559" cy="3293039"/>
            <a:chOff x="2736" y="1248"/>
            <a:chExt cx="1152" cy="1954"/>
          </a:xfrm>
          <a:solidFill>
            <a:srgbClr val="FFC000">
              <a:alpha val="40000"/>
            </a:srgbClr>
          </a:solidFill>
        </p:grpSpPr>
        <p:sp>
          <p:nvSpPr>
            <p:cNvPr id="20490" name="Rectangle 11">
              <a:extLst>
                <a:ext uri="{FF2B5EF4-FFF2-40B4-BE49-F238E27FC236}">
                  <a16:creationId xmlns:a16="http://schemas.microsoft.com/office/drawing/2014/main" id="{A4D936D5-9F38-5D13-D0E0-FAD3C64066EF}"/>
                </a:ext>
              </a:extLst>
            </p:cNvPr>
            <p:cNvSpPr>
              <a:spLocks noChangeArrowheads="1"/>
            </p:cNvSpPr>
            <p:nvPr/>
          </p:nvSpPr>
          <p:spPr bwMode="auto">
            <a:xfrm>
              <a:off x="2832" y="1557"/>
              <a:ext cx="1056" cy="493"/>
            </a:xfrm>
            <a:prstGeom prst="rect">
              <a:avLst/>
            </a:prstGeom>
            <a:grpFill/>
            <a:ln w="28575">
              <a:solidFill>
                <a:srgbClr val="008000"/>
              </a:solidFill>
              <a:miter lim="800000"/>
              <a:headEnd/>
              <a:tailEnd/>
            </a:ln>
          </p:spPr>
          <p:txBody>
            <a:bodyPr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solidFill>
                    <a:srgbClr val="000000"/>
                  </a:solidFill>
                  <a:latin typeface="Calibri"/>
                  <a:ea typeface="Calibri"/>
                  <a:cs typeface="Calibri"/>
                </a:rPr>
                <a:t>2027/28</a:t>
              </a:r>
              <a:endParaRPr lang="en-ZA" sz="20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491" name="Rectangle 12">
              <a:extLst>
                <a:ext uri="{FF2B5EF4-FFF2-40B4-BE49-F238E27FC236}">
                  <a16:creationId xmlns:a16="http://schemas.microsoft.com/office/drawing/2014/main" id="{DB432AD3-F53B-E244-6A98-10E3194481B5}"/>
                </a:ext>
              </a:extLst>
            </p:cNvPr>
            <p:cNvSpPr>
              <a:spLocks noChangeArrowheads="1"/>
            </p:cNvSpPr>
            <p:nvPr/>
          </p:nvSpPr>
          <p:spPr bwMode="auto">
            <a:xfrm>
              <a:off x="2832" y="2133"/>
              <a:ext cx="1056" cy="493"/>
            </a:xfrm>
            <a:prstGeom prst="rect">
              <a:avLst/>
            </a:prstGeom>
            <a:grpFill/>
            <a:ln w="28575">
              <a:solidFill>
                <a:srgbClr val="003399"/>
              </a:solidFill>
              <a:miter lim="800000"/>
              <a:headEnd/>
              <a:tailEnd/>
            </a:ln>
          </p:spPr>
          <p:txBody>
            <a:bodyPr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solidFill>
                    <a:srgbClr val="000000"/>
                  </a:solidFill>
                  <a:latin typeface="Calibri"/>
                  <a:ea typeface="Calibri"/>
                  <a:cs typeface="Calibri"/>
                </a:rPr>
                <a:t>2028/29</a:t>
              </a:r>
              <a:endParaRPr lang="en-ZA" sz="20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492" name="Rectangle 13">
              <a:extLst>
                <a:ext uri="{FF2B5EF4-FFF2-40B4-BE49-F238E27FC236}">
                  <a16:creationId xmlns:a16="http://schemas.microsoft.com/office/drawing/2014/main" id="{129801AC-AAF9-E929-9C9E-D030A7C32F3E}"/>
                </a:ext>
              </a:extLst>
            </p:cNvPr>
            <p:cNvSpPr>
              <a:spLocks noChangeArrowheads="1"/>
            </p:cNvSpPr>
            <p:nvPr/>
          </p:nvSpPr>
          <p:spPr bwMode="auto">
            <a:xfrm>
              <a:off x="2832" y="2709"/>
              <a:ext cx="1056" cy="493"/>
            </a:xfrm>
            <a:prstGeom prst="rect">
              <a:avLst/>
            </a:prstGeom>
            <a:grpFill/>
            <a:ln w="28575">
              <a:solidFill>
                <a:schemeClr val="tx2"/>
              </a:solidFill>
              <a:miter lim="800000"/>
              <a:headEnd/>
              <a:tailEnd/>
            </a:ln>
          </p:spPr>
          <p:txBody>
            <a:bodyPr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2000">
                  <a:solidFill>
                    <a:srgbClr val="000000"/>
                  </a:solidFill>
                  <a:latin typeface="Calibri"/>
                  <a:ea typeface="Calibri"/>
                  <a:cs typeface="Calibri"/>
                </a:rPr>
                <a:t>2029/30</a:t>
              </a:r>
              <a:endParaRPr lang="en-ZA" sz="20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493" name="Text Box 14">
              <a:extLst>
                <a:ext uri="{FF2B5EF4-FFF2-40B4-BE49-F238E27FC236}">
                  <a16:creationId xmlns:a16="http://schemas.microsoft.com/office/drawing/2014/main" id="{44C5011D-3790-06A3-B7F8-81E3FF9000E5}"/>
                </a:ext>
              </a:extLst>
            </p:cNvPr>
            <p:cNvSpPr txBox="1">
              <a:spLocks noChangeArrowheads="1"/>
            </p:cNvSpPr>
            <p:nvPr/>
          </p:nvSpPr>
          <p:spPr bwMode="auto">
            <a:xfrm>
              <a:off x="2736" y="1248"/>
              <a:ext cx="1152" cy="237"/>
            </a:xfrm>
            <a:prstGeom prst="rect">
              <a:avLst/>
            </a:prstGeom>
            <a:grpFill/>
            <a:ln>
              <a:noFill/>
            </a:ln>
          </p:spPr>
          <p:txBody>
            <a:bodyPr lIns="91440" tIns="45720" rIns="91440" bIns="45720" anchor="t">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ZA" sz="2000" b="1" dirty="0">
                  <a:solidFill>
                    <a:srgbClr val="990000"/>
                  </a:solidFill>
                  <a:latin typeface="Calibri"/>
                  <a:ea typeface="Calibri"/>
                  <a:cs typeface="Calibri"/>
                </a:rPr>
                <a:t>2027</a:t>
              </a:r>
              <a:r>
                <a:rPr kumimoji="0" lang="en-ZA" sz="2000" b="1" i="0" u="none" strike="noStrike" kern="1200" cap="none" spc="0" normalizeH="0" baseline="0" noProof="0" dirty="0">
                  <a:ln>
                    <a:noFill/>
                  </a:ln>
                  <a:solidFill>
                    <a:srgbClr val="990000"/>
                  </a:solidFill>
                  <a:effectLst/>
                  <a:uLnTx/>
                  <a:uFillTx/>
                  <a:latin typeface="Calibri"/>
                  <a:ea typeface="Calibri"/>
                  <a:cs typeface="Calibri"/>
                </a:rPr>
                <a:t> MTEF</a:t>
              </a:r>
              <a:endParaRPr kumimoji="0" lang="en-US" sz="2000" b="1" i="0" u="none" strike="noStrike" kern="1200" cap="none" spc="0" normalizeH="0" baseline="0" noProof="0" dirty="0">
                <a:ln>
                  <a:noFill/>
                </a:ln>
                <a:solidFill>
                  <a:srgbClr val="990000"/>
                </a:solidFill>
                <a:effectLst/>
                <a:uLnTx/>
                <a:uFillTx/>
                <a:latin typeface="Calibri"/>
                <a:ea typeface="Calibri"/>
                <a:cs typeface="Calibri"/>
              </a:endParaRPr>
            </a:p>
          </p:txBody>
        </p:sp>
      </p:grpSp>
      <p:sp>
        <p:nvSpPr>
          <p:cNvPr id="36872" name="Slide Number Placeholder 1">
            <a:extLst>
              <a:ext uri="{FF2B5EF4-FFF2-40B4-BE49-F238E27FC236}">
                <a16:creationId xmlns:a16="http://schemas.microsoft.com/office/drawing/2014/main" id="{6F6916CB-D73A-B367-F651-E7E33D700FF6}"/>
              </a:ext>
            </a:extLst>
          </p:cNvPr>
          <p:cNvSpPr>
            <a:spLocks noGrp="1" noChangeArrowheads="1"/>
          </p:cNvSpPr>
          <p:nvPr>
            <p:ph type="sldNum" sz="quarter" idx="12"/>
          </p:nvPr>
        </p:nvSpPr>
        <p:spPr>
          <a:xfrm>
            <a:off x="11222934" y="0"/>
            <a:ext cx="549965"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4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7EE878C-8134-2F48-B4E0-56C993B897B0}" type="slidenum">
              <a:rPr lang="en-US" smtClean="0"/>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2" name="TextBox 1">
            <a:extLst>
              <a:ext uri="{FF2B5EF4-FFF2-40B4-BE49-F238E27FC236}">
                <a16:creationId xmlns:a16="http://schemas.microsoft.com/office/drawing/2014/main" id="{633B82F2-DD1C-B480-EB8C-5C4F021472A8}"/>
              </a:ext>
            </a:extLst>
          </p:cNvPr>
          <p:cNvSpPr txBox="1"/>
          <p:nvPr/>
        </p:nvSpPr>
        <p:spPr>
          <a:xfrm>
            <a:off x="7935448" y="2064326"/>
            <a:ext cx="328748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Takes places within the </a:t>
            </a: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Medium Term Expenditure Framework (MTEF)</a:t>
            </a:r>
            <a:endParaRPr kumimoji="0" lang="en-ZA"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5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ppt_x"/>
                                          </p:val>
                                        </p:tav>
                                        <p:tav tm="100000">
                                          <p:val>
                                            <p:strVal val="#ppt_x"/>
                                          </p:val>
                                        </p:tav>
                                      </p:tavLst>
                                    </p:anim>
                                    <p:anim calcmode="lin" valueType="num">
                                      <p:cBhvr additive="base">
                                        <p:cTn id="1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additive="base">
                                        <p:cTn id="19" dur="500" fill="hold"/>
                                        <p:tgtEl>
                                          <p:spTgt spid="20487"/>
                                        </p:tgtEl>
                                        <p:attrNameLst>
                                          <p:attrName>ppt_x</p:attrName>
                                        </p:attrNameLst>
                                      </p:cBhvr>
                                      <p:tavLst>
                                        <p:tav tm="0">
                                          <p:val>
                                            <p:strVal val="#ppt_x"/>
                                          </p:val>
                                        </p:tav>
                                        <p:tav tm="100000">
                                          <p:val>
                                            <p:strVal val="#ppt_x"/>
                                          </p:val>
                                        </p:tav>
                                      </p:tavLst>
                                    </p:anim>
                                    <p:anim calcmode="lin" valueType="num">
                                      <p:cBhvr additive="base">
                                        <p:cTn id="20"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9"/>
                                        </p:tgtEl>
                                        <p:attrNameLst>
                                          <p:attrName>style.visibility</p:attrName>
                                        </p:attrNameLst>
                                      </p:cBhvr>
                                      <p:to>
                                        <p:strVal val="visible"/>
                                      </p:to>
                                    </p:set>
                                    <p:anim calcmode="lin" valueType="num">
                                      <p:cBhvr additive="base">
                                        <p:cTn id="25" dur="500" fill="hold"/>
                                        <p:tgtEl>
                                          <p:spTgt spid="36869"/>
                                        </p:tgtEl>
                                        <p:attrNameLst>
                                          <p:attrName>ppt_x</p:attrName>
                                        </p:attrNameLst>
                                      </p:cBhvr>
                                      <p:tavLst>
                                        <p:tav tm="0">
                                          <p:val>
                                            <p:strVal val="#ppt_x"/>
                                          </p:val>
                                        </p:tav>
                                        <p:tav tm="100000">
                                          <p:val>
                                            <p:strVal val="#ppt_x"/>
                                          </p:val>
                                        </p:tav>
                                      </p:tavLst>
                                    </p:anim>
                                    <p:anim calcmode="lin" valueType="num">
                                      <p:cBhvr additive="base">
                                        <p:cTn id="26"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CD23-A484-4A6E-98CD-E786C4CB0EE9}"/>
              </a:ext>
            </a:extLst>
          </p:cNvPr>
          <p:cNvSpPr>
            <a:spLocks noGrp="1"/>
          </p:cNvSpPr>
          <p:nvPr>
            <p:ph type="title"/>
          </p:nvPr>
        </p:nvSpPr>
        <p:spPr>
          <a:xfrm>
            <a:off x="267419" y="355232"/>
            <a:ext cx="11644221" cy="897147"/>
          </a:xfrm>
        </p:spPr>
        <p:txBody>
          <a:bodyPr/>
          <a:lstStyle/>
          <a:p>
            <a:r>
              <a:rPr lang="en-ZA" b="1"/>
              <a:t>Function budgeting</a:t>
            </a:r>
          </a:p>
        </p:txBody>
      </p:sp>
      <p:sp>
        <p:nvSpPr>
          <p:cNvPr id="3" name="Content Placeholder 2">
            <a:extLst>
              <a:ext uri="{FF2B5EF4-FFF2-40B4-BE49-F238E27FC236}">
                <a16:creationId xmlns:a16="http://schemas.microsoft.com/office/drawing/2014/main" id="{F23285DD-2D5D-4C87-94F6-B373DE20D248}"/>
              </a:ext>
            </a:extLst>
          </p:cNvPr>
          <p:cNvSpPr>
            <a:spLocks noGrp="1"/>
          </p:cNvSpPr>
          <p:nvPr>
            <p:ph idx="1"/>
          </p:nvPr>
        </p:nvSpPr>
        <p:spPr>
          <a:xfrm>
            <a:off x="279142" y="1255698"/>
            <a:ext cx="11644221" cy="4839418"/>
          </a:xfrm>
        </p:spPr>
        <p:txBody>
          <a:bodyPr vert="horz" lIns="91440" tIns="45720" rIns="91440" bIns="45720" rtlCol="0" anchor="t">
            <a:normAutofit/>
          </a:bodyPr>
          <a:lstStyle/>
          <a:p>
            <a:pPr marL="0" indent="0" fontAlgn="base">
              <a:lnSpc>
                <a:spcPct val="100000"/>
              </a:lnSpc>
              <a:spcBef>
                <a:spcPts val="600"/>
              </a:spcBef>
              <a:spcAft>
                <a:spcPts val="600"/>
              </a:spcAft>
              <a:buNone/>
              <a:defRPr/>
            </a:pPr>
            <a:r>
              <a:rPr lang="en-US" altLang="en-US" sz="2000">
                <a:solidFill>
                  <a:srgbClr val="000000"/>
                </a:solidFill>
                <a:latin typeface="Calibri"/>
                <a:ea typeface="Calibri"/>
                <a:cs typeface="Calibri"/>
              </a:rPr>
              <a:t>Government’s priorities are reflected in the </a:t>
            </a:r>
            <a:r>
              <a:rPr lang="en-US" altLang="en-US" sz="2000" b="1">
                <a:solidFill>
                  <a:srgbClr val="000000"/>
                </a:solidFill>
                <a:latin typeface="Calibri"/>
                <a:ea typeface="Calibri"/>
                <a:cs typeface="Calibri"/>
              </a:rPr>
              <a:t>Medium-Term Development Plan</a:t>
            </a:r>
            <a:r>
              <a:rPr lang="en-US" altLang="en-US" sz="2000">
                <a:solidFill>
                  <a:srgbClr val="000000"/>
                </a:solidFill>
                <a:latin typeface="Calibri"/>
                <a:ea typeface="Calibri"/>
                <a:cs typeface="Calibri"/>
              </a:rPr>
              <a:t> (MTDP) and </a:t>
            </a:r>
            <a:r>
              <a:rPr lang="en-US" altLang="en-US" sz="2000" b="1">
                <a:solidFill>
                  <a:srgbClr val="000000"/>
                </a:solidFill>
                <a:latin typeface="Calibri"/>
                <a:ea typeface="Calibri"/>
                <a:cs typeface="Calibri"/>
              </a:rPr>
              <a:t>National Development Plan </a:t>
            </a:r>
            <a:r>
              <a:rPr lang="en-US" altLang="en-US" sz="2000">
                <a:solidFill>
                  <a:srgbClr val="000000"/>
                </a:solidFill>
                <a:latin typeface="Calibri"/>
                <a:ea typeface="Calibri"/>
                <a:cs typeface="Calibri"/>
              </a:rPr>
              <a:t>(NDP) </a:t>
            </a:r>
          </a:p>
          <a:p>
            <a:pPr marL="0" lvl="0" indent="0" fontAlgn="base">
              <a:lnSpc>
                <a:spcPct val="100000"/>
              </a:lnSpc>
              <a:spcBef>
                <a:spcPts val="600"/>
              </a:spcBef>
              <a:spcAft>
                <a:spcPts val="600"/>
              </a:spcAft>
              <a:buNone/>
              <a:defRPr/>
            </a:pPr>
            <a:r>
              <a:rPr lang="en-ZA" altLang="en-US" sz="2000">
                <a:solidFill>
                  <a:srgbClr val="000000"/>
                </a:solidFill>
                <a:latin typeface="Calibri"/>
                <a:ea typeface="Calibri"/>
                <a:cs typeface="Calibri"/>
              </a:rPr>
              <a:t>The </a:t>
            </a:r>
            <a:r>
              <a:rPr lang="en-ZA" altLang="en-US" sz="2000" b="1">
                <a:solidFill>
                  <a:srgbClr val="000000"/>
                </a:solidFill>
                <a:latin typeface="Calibri"/>
                <a:ea typeface="Calibri"/>
                <a:cs typeface="Calibri"/>
              </a:rPr>
              <a:t>function approach </a:t>
            </a:r>
            <a:r>
              <a:rPr lang="en-ZA" altLang="en-US" sz="2000">
                <a:solidFill>
                  <a:srgbClr val="000000"/>
                </a:solidFill>
                <a:latin typeface="Calibri"/>
                <a:ea typeface="Calibri"/>
                <a:cs typeface="Calibri"/>
              </a:rPr>
              <a:t>to budgeting allows for proper resource allocation within the expenditure ceiling</a:t>
            </a:r>
          </a:p>
          <a:p>
            <a:pPr marL="342900" lvl="0" indent="-342900" fontAlgn="base">
              <a:lnSpc>
                <a:spcPct val="100000"/>
              </a:lnSpc>
              <a:spcBef>
                <a:spcPts val="600"/>
              </a:spcBef>
              <a:spcAft>
                <a:spcPts val="600"/>
              </a:spcAft>
              <a:defRPr/>
            </a:pPr>
            <a:r>
              <a:rPr lang="en-US" altLang="en-US" sz="2000">
                <a:solidFill>
                  <a:srgbClr val="000000"/>
                </a:solidFill>
                <a:latin typeface="Calibri"/>
                <a:ea typeface="Calibri"/>
                <a:cs typeface="Calibri"/>
              </a:rPr>
              <a:t>Institutions are organised by function for </a:t>
            </a:r>
            <a:r>
              <a:rPr lang="en-US" altLang="en-US" sz="2000" b="1">
                <a:solidFill>
                  <a:srgbClr val="000000"/>
                </a:solidFill>
                <a:latin typeface="Calibri"/>
                <a:ea typeface="Calibri"/>
                <a:cs typeface="Calibri"/>
              </a:rPr>
              <a:t>effective comparison </a:t>
            </a:r>
            <a:r>
              <a:rPr lang="en-US" altLang="en-US" sz="2000">
                <a:solidFill>
                  <a:srgbClr val="000000"/>
                </a:solidFill>
                <a:latin typeface="Calibri"/>
                <a:ea typeface="Calibri"/>
                <a:cs typeface="Calibri"/>
              </a:rPr>
              <a:t>of resource allocations with service delivery trends</a:t>
            </a:r>
          </a:p>
          <a:p>
            <a:pPr marL="342900" lvl="0" indent="-342900" fontAlgn="base">
              <a:lnSpc>
                <a:spcPct val="100000"/>
              </a:lnSpc>
              <a:spcBef>
                <a:spcPts val="800"/>
              </a:spcBef>
              <a:spcAft>
                <a:spcPts val="600"/>
              </a:spcAft>
              <a:defRPr/>
            </a:pPr>
            <a:r>
              <a:rPr lang="en-ZA" altLang="en-US" sz="2000">
                <a:solidFill>
                  <a:srgbClr val="000000"/>
                </a:solidFill>
                <a:latin typeface="Calibri"/>
                <a:ea typeface="Calibri"/>
                <a:cs typeface="Calibri"/>
              </a:rPr>
              <a:t>Discussion are held for changes to delivery models, institutional arrangements and policy frameworks to accommodate spending </a:t>
            </a:r>
            <a:r>
              <a:rPr lang="en-ZA" altLang="en-US" sz="2000" b="1">
                <a:solidFill>
                  <a:srgbClr val="000000"/>
                </a:solidFill>
                <a:latin typeface="Calibri"/>
                <a:ea typeface="Calibri"/>
                <a:cs typeface="Calibri"/>
              </a:rPr>
              <a:t>pressures within budget baselines</a:t>
            </a:r>
            <a:endParaRPr lang="en-ZA" altLang="en-US" sz="2000">
              <a:solidFill>
                <a:srgbClr val="000000"/>
              </a:solidFill>
              <a:latin typeface="Calibri"/>
              <a:ea typeface="Calibri"/>
              <a:cs typeface="Calibri"/>
            </a:endParaRPr>
          </a:p>
          <a:p>
            <a:endParaRPr lang="en-ZA" sz="2000"/>
          </a:p>
        </p:txBody>
      </p:sp>
      <p:pic>
        <p:nvPicPr>
          <p:cNvPr id="5" name="Picture 4">
            <a:extLst>
              <a:ext uri="{FF2B5EF4-FFF2-40B4-BE49-F238E27FC236}">
                <a16:creationId xmlns:a16="http://schemas.microsoft.com/office/drawing/2014/main" id="{6709D9FB-C100-4B06-807F-ED61E5C7AFF7}"/>
              </a:ext>
            </a:extLst>
          </p:cNvPr>
          <p:cNvPicPr>
            <a:picLocks noChangeAspect="1"/>
          </p:cNvPicPr>
          <p:nvPr/>
        </p:nvPicPr>
        <p:blipFill>
          <a:blip r:embed="rId2"/>
          <a:stretch>
            <a:fillRect/>
          </a:stretch>
        </p:blipFill>
        <p:spPr>
          <a:xfrm>
            <a:off x="3723752" y="4651171"/>
            <a:ext cx="4447208" cy="2200969"/>
          </a:xfrm>
          <a:prstGeom prst="rect">
            <a:avLst/>
          </a:prstGeom>
        </p:spPr>
      </p:pic>
      <p:sp>
        <p:nvSpPr>
          <p:cNvPr id="4" name="Rectangle 3">
            <a:extLst>
              <a:ext uri="{FF2B5EF4-FFF2-40B4-BE49-F238E27FC236}">
                <a16:creationId xmlns:a16="http://schemas.microsoft.com/office/drawing/2014/main" id="{FF3CC6B9-1395-16F4-6BFE-E30B9B42CBC8}"/>
              </a:ext>
            </a:extLst>
          </p:cNvPr>
          <p:cNvSpPr/>
          <p:nvPr/>
        </p:nvSpPr>
        <p:spPr>
          <a:xfrm>
            <a:off x="9078686" y="4733232"/>
            <a:ext cx="3113314" cy="21247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Peace and security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Learning and culture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Community Development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Economic Development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Health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Social Development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General Public Services</a:t>
            </a: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464916"/>
      </p:ext>
    </p:extLst>
  </p:cSld>
  <p:clrMapOvr>
    <a:masterClrMapping/>
  </p:clrMapOvr>
</p:sld>
</file>

<file path=ppt/theme/theme1.xml><?xml version="1.0" encoding="utf-8"?>
<a:theme xmlns:a="http://schemas.openxmlformats.org/drawingml/2006/main" name="Office Theme">
  <a:themeElements>
    <a:clrScheme name="NT colours">
      <a:dk1>
        <a:srgbClr val="000000"/>
      </a:dk1>
      <a:lt1>
        <a:sysClr val="window" lastClr="FFFFFF"/>
      </a:lt1>
      <a:dk2>
        <a:srgbClr val="BFBFBF"/>
      </a:dk2>
      <a:lt2>
        <a:srgbClr val="D8D8D8"/>
      </a:lt2>
      <a:accent1>
        <a:srgbClr val="B5111A"/>
      </a:accent1>
      <a:accent2>
        <a:srgbClr val="DCB95B"/>
      </a:accent2>
      <a:accent3>
        <a:srgbClr val="939598"/>
      </a:accent3>
      <a:accent4>
        <a:srgbClr val="F5833C"/>
      </a:accent4>
      <a:accent5>
        <a:srgbClr val="00A0D9"/>
      </a:accent5>
      <a:accent6>
        <a:srgbClr val="0AA145"/>
      </a:accent6>
      <a:hlink>
        <a:srgbClr val="006AA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TotalTime>
  <Words>1269</Words>
  <Application>Microsoft Office PowerPoint</Application>
  <PresentationFormat>Widescreen</PresentationFormat>
  <Paragraphs>144</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ADLaM Display</vt:lpstr>
      <vt:lpstr>Aptos</vt:lpstr>
      <vt:lpstr>Arial</vt:lpstr>
      <vt:lpstr>Calibri</vt:lpstr>
      <vt:lpstr>Calibri Light</vt:lpstr>
      <vt:lpstr>Comic Sans MS</vt:lpstr>
      <vt:lpstr>Symbol</vt:lpstr>
      <vt:lpstr>Office Theme</vt:lpstr>
      <vt:lpstr>Scene Setting: Understanding the Defence Budgeting Process</vt:lpstr>
      <vt:lpstr>Purpose</vt:lpstr>
      <vt:lpstr>Medium-term fiscal strategy </vt:lpstr>
      <vt:lpstr>Medium-term fiscal strategy</vt:lpstr>
      <vt:lpstr>Gross government debt to stabilise at 78.9 per cent of GDP in 2025/26</vt:lpstr>
      <vt:lpstr>Overview of the Budget Framework and Process </vt:lpstr>
      <vt:lpstr> </vt:lpstr>
      <vt:lpstr>Budget is compiled for three years (MTEF) but revised annually </vt:lpstr>
      <vt:lpstr>Function budgeting</vt:lpstr>
      <vt:lpstr>Structures &amp; role of NT</vt:lpstr>
      <vt:lpstr>Stages of the budget process</vt:lpstr>
      <vt:lpstr>Post Tabling of the Budget: What does the law say? </vt:lpstr>
      <vt:lpstr>Defence Budget and Expenditure</vt:lpstr>
      <vt:lpstr>Defence budget and expenditure (1) </vt:lpstr>
      <vt:lpstr>Budget allocation by economic classification (2)</vt:lpstr>
      <vt:lpstr>Departmental baselines reduced to fund SOEs bailouts</vt:lpstr>
      <vt:lpstr>Other sectors suffered while SOEs, grants and fee-free higher education were prioritised</vt:lpstr>
      <vt:lpstr>CURRENT REALITIES AND 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Rendani Randela</cp:lastModifiedBy>
  <cp:revision>184</cp:revision>
  <dcterms:created xsi:type="dcterms:W3CDTF">2017-06-12T08:43:34Z</dcterms:created>
  <dcterms:modified xsi:type="dcterms:W3CDTF">2026-05-20T09:32:11Z</dcterms:modified>
</cp:coreProperties>
</file>