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094" r:id="rId1"/>
  </p:sldMasterIdLst>
  <p:notesMasterIdLst>
    <p:notesMasterId r:id="rId16"/>
  </p:notesMasterIdLst>
  <p:sldIdLst>
    <p:sldId id="256" r:id="rId2"/>
    <p:sldId id="332" r:id="rId3"/>
    <p:sldId id="338" r:id="rId4"/>
    <p:sldId id="339" r:id="rId5"/>
    <p:sldId id="340" r:id="rId6"/>
    <p:sldId id="341" r:id="rId7"/>
    <p:sldId id="342" r:id="rId8"/>
    <p:sldId id="344" r:id="rId9"/>
    <p:sldId id="345" r:id="rId10"/>
    <p:sldId id="346" r:id="rId11"/>
    <p:sldId id="351" r:id="rId12"/>
    <p:sldId id="348" r:id="rId13"/>
    <p:sldId id="347" r:id="rId14"/>
    <p:sldId id="349" r:id="rId1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3469A-0E1A-44B9-A441-61B1C1703585}" v="20" dt="2026-04-02T14:55:42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8BE33D9-BF4A-4AC9-A987-DDF72BE740A0}" type="datetimeFigureOut">
              <a:rPr lang="en-US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F88744-5D58-455F-9B21-BB9A16B25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EE9613B-C218-4093-96DB-FCD9B6260B6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337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38EB021-3B7D-4DD2-8EA4-19070C2A643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0742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38EB021-3B7D-4DD2-8EA4-19070C2A643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2963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38EB021-3B7D-4DD2-8EA4-19070C2A643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826592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38EB021-3B7D-4DD2-8EA4-19070C2A643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42146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38EB021-3B7D-4DD2-8EA4-19070C2A643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32324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FC83E-0519-4E38-815E-71991F0FF2E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272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D2096-9342-4C2A-AD21-B6D61AB5352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828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30C94-4EEB-41C9-AFE4-DA547E78D4C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059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2AF2CDC-9C87-473A-BFD3-480F4CFB649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7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8763532-7225-4617-AA99-37AF43515E5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218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1FA1BA8-CDDD-452B-BABB-45F2AECB30F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692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18534-8975-4D0D-8D27-0AEA51C95EB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20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62A6-FBE2-48C2-B809-A1D02AC298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83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EF3C7-14E2-453D-9C61-82883E141EA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6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B278ABB-3110-4BA5-AA07-C36BCFCEA03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706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38EB021-3B7D-4DD2-8EA4-19070C2A643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867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95" r:id="rId1"/>
    <p:sldLayoutId id="2147493096" r:id="rId2"/>
    <p:sldLayoutId id="2147493097" r:id="rId3"/>
    <p:sldLayoutId id="2147493098" r:id="rId4"/>
    <p:sldLayoutId id="2147493099" r:id="rId5"/>
    <p:sldLayoutId id="2147493100" r:id="rId6"/>
    <p:sldLayoutId id="2147493101" r:id="rId7"/>
    <p:sldLayoutId id="2147493102" r:id="rId8"/>
    <p:sldLayoutId id="2147493103" r:id="rId9"/>
    <p:sldLayoutId id="2147493104" r:id="rId10"/>
    <p:sldLayoutId id="2147493105" r:id="rId11"/>
    <p:sldLayoutId id="2147493106" r:id="rId12"/>
    <p:sldLayoutId id="2147493107" r:id="rId13"/>
    <p:sldLayoutId id="2147493108" r:id="rId14"/>
    <p:sldLayoutId id="2147493109" r:id="rId15"/>
    <p:sldLayoutId id="214749311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BA10B5F5-5513-4B59-B6AA-358DC44AC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A773C92-1C1B-4389-A0F6-38396ADC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5655562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44F59-2A79-0F6E-77CF-8C58C7A43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208" y="-154210"/>
            <a:ext cx="5006411" cy="3943250"/>
          </a:xfrm>
        </p:spPr>
        <p:txBody>
          <a:bodyPr>
            <a:normAutofit/>
          </a:bodyPr>
          <a:lstStyle/>
          <a:p>
            <a:r>
              <a:rPr lang="en-GB" sz="2800" b="1" i="0" u="none" strike="noStrike" baseline="0" dirty="0">
                <a:solidFill>
                  <a:schemeClr val="bg2"/>
                </a:solidFill>
                <a:latin typeface="Trebuchet MS" panose="020B0603020202020204" pitchFamily="34" charset="0"/>
              </a:rPr>
              <a:t>Why defence in South Africa has turned into an underfunded and misaligned portfolio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br>
              <a:rPr lang="en-GB" sz="2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endParaRPr lang="en-ZA" sz="2500" b="1" dirty="0">
              <a:solidFill>
                <a:srgbClr val="FE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5762B-E9FD-BD56-3378-8BF982CC46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62" r="2439" b="1"/>
          <a:stretch>
            <a:fillRect/>
          </a:stretch>
        </p:blipFill>
        <p:spPr>
          <a:xfrm>
            <a:off x="5655561" y="-5534"/>
            <a:ext cx="3488438" cy="3431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15A9FF-9C3A-0034-37B8-2C4EA533A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45" r="22132" b="2"/>
          <a:stretch>
            <a:fillRect/>
          </a:stretch>
        </p:blipFill>
        <p:spPr>
          <a:xfrm>
            <a:off x="5655562" y="3426232"/>
            <a:ext cx="3488438" cy="3431768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8A8D426-A9C5-455E-BF48-DE2916361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55561" y="3426234"/>
            <a:ext cx="3488439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23">
            <a:extLst>
              <a:ext uri="{FF2B5EF4-FFF2-40B4-BE49-F238E27FC236}">
                <a16:creationId xmlns:a16="http://schemas.microsoft.com/office/drawing/2014/main" id="{F2668A15-36E1-4989-84BC-BA74B2CD2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303002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7C784-7F1F-0F19-F9E4-3305F2695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208" y="5033007"/>
            <a:ext cx="5019715" cy="857047"/>
          </a:xfrm>
        </p:spPr>
        <p:txBody>
          <a:bodyPr anchor="ctr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4500" b="1" dirty="0">
                <a:solidFill>
                  <a:srgbClr val="FEFFFF"/>
                </a:solidFill>
              </a:rPr>
              <a:t>Theo Neethling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3500" dirty="0">
                <a:solidFill>
                  <a:srgbClr val="FEFFFF"/>
                </a:solidFill>
              </a:rPr>
              <a:t>University of the Free State &amp;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3500" dirty="0">
                <a:solidFill>
                  <a:srgbClr val="FEFFFF"/>
                </a:solidFill>
              </a:rPr>
              <a:t>Akademia (Paarl)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ED89B-5D2D-1B82-82AA-3037A00E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1620" y="5202719"/>
            <a:ext cx="487883" cy="5176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EE9613B-C218-4093-96DB-FCD9B6260B61}" type="slidenum">
              <a:rPr lang="en-GB" altLang="en-US" smtClean="0"/>
              <a:pPr>
                <a:spcAft>
                  <a:spcPts val="600"/>
                </a:spcAft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492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EA4404-0AB9-5FE9-D6CF-D1FA1A67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sz="2800" b="1" dirty="0"/>
              <a:t>(4) SANDF’s Domestic Role: Challenges &amp; Implications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B0164-9E06-B440-C2A8-33DE73BA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11" y="3246438"/>
            <a:ext cx="447664" cy="36512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AC30C94-4EEB-41C9-AFE4-DA547E78D4CB}" type="slidenum">
              <a:rPr lang="en-GB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GB" altLang="en-US" sz="190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1DD5-78BB-D039-5545-9D768454E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222" y="404664"/>
            <a:ext cx="5479365" cy="53679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Border protection and support for SAPS are increasingly treated as primary SANDF functions.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SANDF often used as a stopgap in domestic security, undermining its professionalism and operational mandate.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Result: SANDF is becoming a hollowed-out institution, with strained resources.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Need for stricter parliamentary oversight over internal and external deployments.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Key factors driving domestic deployments: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Declining SAPS capacity to manage crime and public safety;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Political reliance on the military as a tool for law enforcement.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Political and community pressures increase demand for SANDF internal operations, sometimes influenced by party-political motivations.</a:t>
            </a:r>
          </a:p>
        </p:txBody>
      </p:sp>
    </p:spTree>
    <p:extLst>
      <p:ext uri="{BB962C8B-B14F-4D97-AF65-F5344CB8AC3E}">
        <p14:creationId xmlns:p14="http://schemas.microsoft.com/office/powerpoint/2010/main" val="2222199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E3BBD1-7ECA-C44E-2656-4C24A9822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176" y="675769"/>
            <a:ext cx="7288296" cy="52360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3C83E-81FA-BEA5-2790-C07151B7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30C94-4EEB-41C9-AFE4-DA547E78D4C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491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F80470-6D7D-3189-ABD2-2F35EC40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/>
              <a:t>(5) The ongoing “guns versus butter” debate in South Africa</a:t>
            </a:r>
          </a:p>
        </p:txBody>
      </p:sp>
      <p:sp>
        <p:nvSpPr>
          <p:cNvPr id="62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3C6FF-F3CB-7775-B995-34CAEBB6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11" y="3246438"/>
            <a:ext cx="44766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AC30C94-4EEB-41C9-AFE4-DA547E78D4CB}" type="slidenum">
              <a:rPr lang="en-GB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n-GB" altLang="en-US" sz="1900">
              <a:solidFill>
                <a:srgbClr val="FFFFFF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0A29D-A0A5-E30E-AC34-18A762B86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222" y="764703"/>
            <a:ext cx="5479365" cy="5235931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After 1994, South Africa faced massive social and developmental challenges — inequality, unemployment, housing shortages, and service delivery backlogs.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Many policymakers and analysts argued that the country did not face a major conventional military threat.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Therefore, spending heavily on </a:t>
            </a:r>
            <a:r>
              <a:rPr lang="en-US" sz="1600" dirty="0" err="1"/>
              <a:t>defence</a:t>
            </a:r>
            <a:r>
              <a:rPr lang="en-US" sz="1600" dirty="0"/>
              <a:t> might divert resources from urgent domestic priorities.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This created tension: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Pro-“butter” side: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Argued funds should focus on development and improving living conditions.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err="1"/>
              <a:t>Emphasised</a:t>
            </a:r>
            <a:r>
              <a:rPr lang="en-US" dirty="0"/>
              <a:t> social justice and economic transformation.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Pro-“guns” side: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Argued a capable military is essential for sovereignty, peacekeeping, border protection, and disaster support.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Warned that underfunding </a:t>
            </a:r>
            <a:r>
              <a:rPr lang="en-US" dirty="0" err="1"/>
              <a:t>defence</a:t>
            </a:r>
            <a:r>
              <a:rPr lang="en-US" dirty="0"/>
              <a:t> weakens readiness and equipment maintenance.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ZA" sz="16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ZA" sz="1600" dirty="0"/>
              <a:t>Need for functional lighter and less technological-intensive armed forces, but without abdicating the responsibility for preserving South Africa’s integrity and sovereignty?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27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4530FE-566B-3437-0564-8BBEE7CE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sz="2500" b="1"/>
              <a:t>Conclusion: SANDF – Expectations vs Capacity</a:t>
            </a: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D3247-D303-880D-2902-577400F4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11" y="3246438"/>
            <a:ext cx="447664" cy="36512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AC30C94-4EEB-41C9-AFE4-DA547E78D4CB}" type="slidenum">
              <a:rPr lang="en-GB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13</a:t>
            </a:fld>
            <a:endParaRPr lang="en-GB" altLang="en-US" sz="190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F148-3CFB-97B2-584B-3B4A7AEC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582" y="692696"/>
            <a:ext cx="5298007" cy="5079934"/>
          </a:xfrm>
        </p:spPr>
        <p:txBody>
          <a:bodyPr anchor="ctr">
            <a:normAutofit/>
          </a:bodyPr>
          <a:lstStyle/>
          <a:p>
            <a:r>
              <a:rPr lang="en-US" sz="1700" dirty="0"/>
              <a:t>Mismatch between political expectations and SANDF’s budget and capabilities.</a:t>
            </a:r>
          </a:p>
          <a:p>
            <a:r>
              <a:rPr lang="en-US" sz="1700" dirty="0"/>
              <a:t>Core mandate: </a:t>
            </a:r>
            <a:r>
              <a:rPr lang="en-US" sz="1700" dirty="0" err="1"/>
              <a:t>defence</a:t>
            </a:r>
            <a:r>
              <a:rPr lang="en-US" sz="1700" dirty="0"/>
              <a:t> of South Africa, while also responding to: </a:t>
            </a:r>
          </a:p>
          <a:p>
            <a:pPr lvl="1"/>
            <a:r>
              <a:rPr lang="en-US" sz="1700" dirty="0"/>
              <a:t>Regional peace and security operations;</a:t>
            </a:r>
          </a:p>
          <a:p>
            <a:pPr lvl="1"/>
            <a:r>
              <a:rPr lang="en-US" sz="1700" dirty="0"/>
              <a:t>Support to SAPS in crime-ridden areas.</a:t>
            </a:r>
          </a:p>
          <a:p>
            <a:r>
              <a:rPr lang="en-US" sz="1700" dirty="0"/>
              <a:t>All responsibilities executed with &lt;1% of GDP, straining resources.</a:t>
            </a:r>
          </a:p>
          <a:p>
            <a:r>
              <a:rPr lang="en-US" sz="1700" dirty="0"/>
              <a:t>Consequence: SANDF is institutionally overstretched and in a state of ongoing decline.</a:t>
            </a:r>
          </a:p>
          <a:p>
            <a:r>
              <a:rPr lang="en-US" sz="1700" dirty="0"/>
              <a:t>Urgent need to align resources, mandate, and political expectations.</a:t>
            </a:r>
          </a:p>
        </p:txBody>
      </p:sp>
    </p:spTree>
    <p:extLst>
      <p:ext uri="{BB962C8B-B14F-4D97-AF65-F5344CB8AC3E}">
        <p14:creationId xmlns:p14="http://schemas.microsoft.com/office/powerpoint/2010/main" val="32709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AE99C-A823-53A5-A265-D98B5A834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704" y="3068960"/>
            <a:ext cx="7274768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“…jack-of-all-trades type of </a:t>
            </a:r>
            <a:r>
              <a:rPr lang="en-US" sz="2000" dirty="0" err="1"/>
              <a:t>defence</a:t>
            </a:r>
            <a:r>
              <a:rPr lang="en-US" sz="2000" dirty="0"/>
              <a:t> force, and to ensure that the available forces would have the maximum elasticity and flexibility” </a:t>
            </a:r>
            <a:r>
              <a:rPr lang="en-US" sz="2000" b="1" dirty="0"/>
              <a:t>H-R Heitman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622B9-DAEC-0E2D-0268-821D1CC4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30C94-4EEB-41C9-AFE4-DA547E78D4C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8667C-192D-9C57-C8EE-C369A1156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68" y="2708920"/>
            <a:ext cx="3558848" cy="2232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DAE802-0412-54D2-89CF-9F90EDC6E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68" y="2631331"/>
            <a:ext cx="3293208" cy="2775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A1C1E1-6575-4A17-ED4A-E20FADE1C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306" y="44624"/>
            <a:ext cx="3833766" cy="2690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7FB9CF-FD6F-121C-38D5-D0AD22846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451" y="318679"/>
            <a:ext cx="4077053" cy="23319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2F4D8DF-2E45-A524-BD11-9F2141A56077}"/>
              </a:ext>
            </a:extLst>
          </p:cNvPr>
          <p:cNvSpPr/>
          <p:nvPr/>
        </p:nvSpPr>
        <p:spPr>
          <a:xfrm>
            <a:off x="1157168" y="540728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00123E-13CD-2175-061D-656013E954C9}"/>
              </a:ext>
            </a:extLst>
          </p:cNvPr>
          <p:cNvSpPr/>
          <p:nvPr/>
        </p:nvSpPr>
        <p:spPr>
          <a:xfrm>
            <a:off x="1259633" y="5589240"/>
            <a:ext cx="7274768" cy="720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67B936-2850-883B-DF53-41673262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sz="2300" b="1"/>
              <a:t>SANDF: Balancing External Commitments and Domestic Pressures (Post-1994)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2676C-46BA-EB2C-6394-7B98E546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11" y="3246438"/>
            <a:ext cx="44766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AC30C94-4EEB-41C9-AFE4-DA547E78D4CB}" type="slidenum">
              <a:rPr lang="en-GB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GB" altLang="en-US" sz="190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372B0-849D-3D8F-D2E4-FF11FC2E8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802" y="692696"/>
            <a:ext cx="5526786" cy="540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Since 1994, South Africa committed to peace, security, and stability in Africa, leading to extensive SANDF participation in multinational peacekeeping operations.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These deployments supported South Africa’s post-apartheid identity as a promoter of human rights, peace, and development.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External operations aligned with the country’s leadership ambitions and moral responsibility on the continent.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However, a declining </a:t>
            </a:r>
            <a:r>
              <a:rPr lang="en-US" sz="1600" dirty="0" err="1"/>
              <a:t>defence</a:t>
            </a:r>
            <a:r>
              <a:rPr lang="en-US" sz="1600" dirty="0"/>
              <a:t> budget and high-tech force design undermined sustainable regional deployment capacity.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Domestically, rising crime levels increased pressure on the SANDF to support the police in crime hotspots.</a:t>
            </a:r>
          </a:p>
        </p:txBody>
      </p:sp>
    </p:spTree>
    <p:extLst>
      <p:ext uri="{BB962C8B-B14F-4D97-AF65-F5344CB8AC3E}">
        <p14:creationId xmlns:p14="http://schemas.microsoft.com/office/powerpoint/2010/main" val="1827604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FB1E-571B-8691-623B-7028FE1E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1280890"/>
          </a:xfrm>
        </p:spPr>
        <p:txBody>
          <a:bodyPr>
            <a:normAutofit/>
          </a:bodyPr>
          <a:lstStyle/>
          <a:p>
            <a:r>
              <a:rPr lang="en-US" sz="2400" b="1" dirty="0"/>
              <a:t>Force Design vs Operational Reality: The SANDF after 1996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08D2-674E-6540-45ED-5A14767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196752"/>
            <a:ext cx="7632848" cy="52565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1996 White Paper on </a:t>
            </a:r>
            <a:r>
              <a:rPr lang="en-US" dirty="0" err="1"/>
              <a:t>Defence</a:t>
            </a:r>
            <a:r>
              <a:rPr lang="en-US" dirty="0"/>
              <a:t> proposed a high-technology core force, sized for peacetime but expandable for emerging threats.</a:t>
            </a:r>
          </a:p>
          <a:p>
            <a:r>
              <a:rPr lang="en-US" dirty="0"/>
              <a:t>In 1998, Cabinet approved major equipment acquisitions (the controversial arms deal), including fighter aircraft, trainers, helicopters, corvettes, and submarines.</a:t>
            </a:r>
          </a:p>
          <a:p>
            <a:r>
              <a:rPr lang="en-US" dirty="0"/>
              <a:t>Critics argued that some acquisitions reflected offensive capabilities, misaligned with South Africa’s peacekeeping-oriented foreign policy.</a:t>
            </a:r>
          </a:p>
          <a:p>
            <a:r>
              <a:rPr lang="en-US" dirty="0"/>
              <a:t>Official intent: primary role – defend against external threats; secondary role – promote peace and security in Africa.</a:t>
            </a:r>
          </a:p>
          <a:p>
            <a:r>
              <a:rPr lang="en-US" dirty="0"/>
              <a:t>In practice, the SANDF became a key foreign policy instrument, with major contributions to UN peacekeeping missions (notably in the DRC).</a:t>
            </a:r>
          </a:p>
          <a:p>
            <a:r>
              <a:rPr lang="en-US" dirty="0"/>
              <a:t>Result: Secondary functions became primary responsibilities.</a:t>
            </a:r>
          </a:p>
          <a:p>
            <a:r>
              <a:rPr lang="en-US" dirty="0"/>
              <a:t>This shift occurred without additional personnel or equipment, creating capability strain.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ACACE-A8BD-EB60-1F71-FA7FA2A2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30C94-4EEB-41C9-AFE4-DA547E78D4C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802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285A-1DB3-9CA6-0225-18AE740B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1280890"/>
          </a:xfrm>
        </p:spPr>
        <p:txBody>
          <a:bodyPr>
            <a:normAutofit/>
          </a:bodyPr>
          <a:lstStyle/>
          <a:p>
            <a:r>
              <a:rPr lang="en-US" sz="2400" b="1" dirty="0"/>
              <a:t>Expanding Domestic Roles and Declining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CB862-44FF-66D2-5887-32C37A512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152908"/>
            <a:ext cx="7812361" cy="53004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1996 White Paper on </a:t>
            </a:r>
            <a:r>
              <a:rPr lang="en-US" dirty="0" err="1"/>
              <a:t>Defence</a:t>
            </a:r>
            <a:r>
              <a:rPr lang="en-US" dirty="0"/>
              <a:t> assigned public order policing primarily to SAPS, not the military.</a:t>
            </a:r>
          </a:p>
          <a:p>
            <a:r>
              <a:rPr lang="en-US" dirty="0"/>
              <a:t>Due to police shortages, SANDF deployments in support of SAPS increased, especially in crime-related operations.</a:t>
            </a:r>
          </a:p>
          <a:p>
            <a:r>
              <a:rPr lang="en-US" dirty="0"/>
              <a:t>Military support, ideally limited to extreme situations, became an ongoing domestic activity.</a:t>
            </a:r>
          </a:p>
          <a:p>
            <a:r>
              <a:rPr lang="en-US" dirty="0"/>
              <a:t>In 2010, the SANDF resumed border safeguarding, covering 4 500 km of land borders and 4 000 km of coastline.</a:t>
            </a:r>
          </a:p>
          <a:p>
            <a:r>
              <a:rPr lang="en-US" dirty="0"/>
              <a:t>Persistent budget cuts and underfunding weakened capabilities (e.g., </a:t>
            </a:r>
            <a:r>
              <a:rPr lang="en-US" dirty="0" err="1"/>
              <a:t>defence</a:t>
            </a:r>
            <a:r>
              <a:rPr lang="en-US" dirty="0"/>
              <a:t> budget declines since mid-1990s).</a:t>
            </a:r>
          </a:p>
          <a:p>
            <a:r>
              <a:rPr lang="en-US" dirty="0"/>
              <a:t>Budget constraints reduced serviceability of high-tech equipment (aircraft, frigates, submarines).</a:t>
            </a:r>
          </a:p>
          <a:p>
            <a:r>
              <a:rPr lang="en-US" dirty="0"/>
              <a:t>By 2023, about 85% of the air force fleet was reportedly non-operational, with similar challenges in the navy.</a:t>
            </a:r>
          </a:p>
          <a:p>
            <a:r>
              <a:rPr lang="en-US" dirty="0"/>
              <a:t>Result: Expanded responsibilities alongside declining operational readiness and increased vulnerability.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41603-B847-C3BD-68AE-B7591E73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30C94-4EEB-41C9-AFE4-DA547E78D4C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519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59FB-2E96-3CCC-F831-8CBA16E9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SANDF: Border Control and Domestic Operations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FD33E-8EDB-63EF-9B35-81B880925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540188"/>
            <a:ext cx="7488833" cy="4985156"/>
          </a:xfrm>
        </p:spPr>
        <p:txBody>
          <a:bodyPr>
            <a:normAutofit/>
          </a:bodyPr>
          <a:lstStyle/>
          <a:p>
            <a:r>
              <a:rPr lang="en-US" dirty="0"/>
              <a:t>Since 2023, the Border Management Agency assists the SANDF at ports of entry (land, air, maritime), but support is limited to law-enforcement functions.</a:t>
            </a:r>
          </a:p>
          <a:p>
            <a:r>
              <a:rPr lang="en-US" dirty="0"/>
              <a:t>Ongoing challenges: Inadequate mobility (land, sea, air); Limited transport capacity; Poor border infrastructure (fences, patrol roads, access routes).</a:t>
            </a:r>
          </a:p>
          <a:p>
            <a:r>
              <a:rPr lang="en-US" dirty="0"/>
              <a:t>2019: SANDF deployed a battalion to Cape Flats to support communities; welcomed locally but raised debate about military readiness for law enforcement. </a:t>
            </a:r>
          </a:p>
          <a:p>
            <a:r>
              <a:rPr lang="en-US" dirty="0"/>
              <a:t>Some argue for a gendarmerie to handle routine policing instead of military involvement.</a:t>
            </a:r>
          </a:p>
          <a:p>
            <a:r>
              <a:rPr lang="en-US" dirty="0"/>
              <a:t>Other domestic operations include: Combating illegal mining syndicates; Preventing commercial truck </a:t>
            </a:r>
            <a:r>
              <a:rPr lang="en-US" dirty="0" err="1"/>
              <a:t>torchings</a:t>
            </a:r>
            <a:r>
              <a:rPr lang="en-US" dirty="0"/>
              <a:t>; Guarding Eskom power plants; Responding to cash-in-transit heists.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F3165-9ED6-D0EB-E656-9C88FE82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30C94-4EEB-41C9-AFE4-DA547E78D4C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104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D265-2EFD-6B7F-0100-C3AAE1D1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SANDF Internal Deployments: Civil Unrest and Crime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D0633-E301-56E6-A594-5764AAE6D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7" y="1484784"/>
            <a:ext cx="7668344" cy="4824536"/>
          </a:xfrm>
        </p:spPr>
        <p:txBody>
          <a:bodyPr>
            <a:normAutofit/>
          </a:bodyPr>
          <a:lstStyle/>
          <a:p>
            <a:r>
              <a:rPr lang="en-US" dirty="0"/>
              <a:t>July 2021 unrest: Violent protests in KwaZulu-Natal and Gauteng following former President Jacob Zuma’s arrest.</a:t>
            </a:r>
          </a:p>
          <a:p>
            <a:r>
              <a:rPr lang="en-US" dirty="0"/>
              <a:t>Consequences: Widespread looting of shops and businesses; Destruction of public facilities and private property; Significant economic damage.</a:t>
            </a:r>
          </a:p>
          <a:p>
            <a:r>
              <a:rPr lang="en-US" dirty="0"/>
              <a:t>Recent 2026 deployments (per State of the Nation Address): Support against gang-related crime and violence in the Western Cape; Combat illegal mining operations in Gauteng; Extended to Eastern Cape due to public pressure.</a:t>
            </a:r>
          </a:p>
          <a:p>
            <a:r>
              <a:rPr lang="en-US" dirty="0"/>
              <a:t>Highlights ongoing dual domestic challenges: civil unrest and organized crime requiring SANDF involvement.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B5E55-04F3-3177-1F0F-C4C70074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30C94-4EEB-41C9-AFE4-DA547E78D4C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58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611C4A-C629-16E2-68BF-ADA56A0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sz="2300" b="1" dirty="0"/>
              <a:t>(1) </a:t>
            </a:r>
            <a:r>
              <a:rPr lang="en-US" sz="2400" b="1" dirty="0"/>
              <a:t>SANDF and Post-1994 Peace and Security Role</a:t>
            </a:r>
            <a:endParaRPr lang="en-US" sz="2300" b="1" dirty="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BAC82-2A9F-F9FF-21AD-9401795E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11" y="3246438"/>
            <a:ext cx="44766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AC30C94-4EEB-41C9-AFE4-DA547E78D4CB}" type="slidenum">
              <a:rPr lang="en-GB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GB" altLang="en-US" sz="190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A54E-073A-062D-9D34-AE818BCF2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1289198"/>
            <a:ext cx="5547198" cy="509213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1900" dirty="0"/>
              <a:t>Participation in peace and security operations became a hallmark of South Africa’s post-1994 foreign policy.</a:t>
            </a:r>
          </a:p>
          <a:p>
            <a:r>
              <a:rPr lang="en-US" sz="1900" dirty="0"/>
              <a:t>This led to SANDF deployments in Lesotho, the DRC, Burundi, Sudan, Mozambique, and other smaller external </a:t>
            </a:r>
            <a:r>
              <a:rPr lang="en-US" sz="1900" dirty="0" err="1"/>
              <a:t>missions.Government</a:t>
            </a:r>
            <a:r>
              <a:rPr lang="en-US" sz="1900" dirty="0"/>
              <a:t> aimed to promote human rights, peace and development across Africa.</a:t>
            </a:r>
          </a:p>
          <a:p>
            <a:r>
              <a:rPr lang="en-US" sz="1900" dirty="0"/>
              <a:t>However, </a:t>
            </a:r>
            <a:r>
              <a:rPr lang="en-US" sz="1900" dirty="0" err="1"/>
              <a:t>defence</a:t>
            </a:r>
            <a:r>
              <a:rPr lang="en-US" sz="1900" dirty="0"/>
              <a:t> policy still </a:t>
            </a:r>
            <a:r>
              <a:rPr lang="en-US" sz="1900" dirty="0" err="1"/>
              <a:t>prioritised</a:t>
            </a:r>
            <a:r>
              <a:rPr lang="en-US" sz="1900" dirty="0"/>
              <a:t> safeguarding sovereignty and territorial integrity.</a:t>
            </a:r>
          </a:p>
          <a:p>
            <a:r>
              <a:rPr lang="en-US" sz="1900" dirty="0"/>
              <a:t>The South African </a:t>
            </a:r>
            <a:r>
              <a:rPr lang="en-US" sz="1900" dirty="0" err="1"/>
              <a:t>Defence</a:t>
            </a:r>
            <a:r>
              <a:rPr lang="en-US" sz="1900" dirty="0"/>
              <a:t> Review (1998) proposed: A high-technology core </a:t>
            </a:r>
            <a:r>
              <a:rPr lang="en-US" sz="1900" dirty="0" err="1"/>
              <a:t>forceSized</a:t>
            </a:r>
            <a:r>
              <a:rPr lang="en-US" sz="1900" dirty="0"/>
              <a:t> for peacetime, but expandable for emerging threats.</a:t>
            </a:r>
          </a:p>
          <a:p>
            <a:r>
              <a:rPr lang="en-US" sz="1900" dirty="0"/>
              <a:t>SANDF design focused on its “primary object” (</a:t>
            </a:r>
            <a:r>
              <a:rPr lang="en-US" sz="1900" dirty="0" err="1"/>
              <a:t>defence</a:t>
            </a:r>
            <a:r>
              <a:rPr lang="en-US" sz="1900" dirty="0"/>
              <a:t>)Peace and security operations were to be performed through collateral utility (secondary role) </a:t>
            </a:r>
          </a:p>
          <a:p>
            <a:r>
              <a:rPr lang="en-US" sz="1900" dirty="0"/>
              <a:t>Problem: Since 1998, the SANDF has increasingly functioned as a foreign policy instrument</a:t>
            </a:r>
          </a:p>
          <a:p>
            <a:r>
              <a:rPr lang="en-US" sz="1900" dirty="0"/>
              <a:t>Result: Secondary peace support roles have de facto become the SANDF’s primary function.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4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56CA0E-AFE3-4510-F7D5-F597DAE6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sz="2800" b="1" dirty="0"/>
              <a:t>(2)</a:t>
            </a:r>
            <a:r>
              <a:rPr lang="en-US" sz="2800" dirty="0"/>
              <a:t> </a:t>
            </a:r>
            <a:r>
              <a:rPr lang="en-US" sz="2800" b="1" dirty="0"/>
              <a:t>SANDF Budgetary Constraints Since 1994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C2286-E6F2-5754-17B3-0ADF984D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11" y="3246438"/>
            <a:ext cx="44766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AC30C94-4EEB-41C9-AFE4-DA547E78D4CB}" type="slidenum">
              <a:rPr lang="en-GB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GB" altLang="en-US" sz="190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C316-A2C3-601E-9985-8B6DD980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802" y="620688"/>
            <a:ext cx="5594618" cy="514393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Budgetary limitations have increasingly challenged the South African National </a:t>
            </a:r>
            <a:r>
              <a:rPr lang="en-US" sz="1600" dirty="0" err="1"/>
              <a:t>Defence</a:t>
            </a:r>
            <a:r>
              <a:rPr lang="en-US" sz="1600" dirty="0"/>
              <a:t> Force (SANDF) since 1994.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 2015 </a:t>
            </a:r>
            <a:r>
              <a:rPr lang="en-US" sz="1600" dirty="0" err="1"/>
              <a:t>Defence</a:t>
            </a:r>
            <a:r>
              <a:rPr lang="en-US" sz="1600" dirty="0"/>
              <a:t> Review indicated </a:t>
            </a:r>
            <a:r>
              <a:rPr lang="en-US" sz="1600" dirty="0" err="1"/>
              <a:t>defence</a:t>
            </a:r>
            <a:r>
              <a:rPr lang="en-US" sz="1600" dirty="0"/>
              <a:t> spending of less than 1.2% of GDP, leaving the SANDF approximately 24% underfunded relative to its required size and structure.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In recent years, </a:t>
            </a:r>
            <a:r>
              <a:rPr lang="en-US" sz="1600" dirty="0" err="1"/>
              <a:t>defence</a:t>
            </a:r>
            <a:r>
              <a:rPr lang="en-US" sz="1600" dirty="0"/>
              <a:t> expenditure has fallen below 1% of GDP, with trends approaching 0.5%.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These reductions have raised serious concerns about serviceability and operational </a:t>
            </a:r>
            <a:r>
              <a:rPr lang="en-US" sz="1600" dirty="0" err="1"/>
              <a:t>functionality.Broader</a:t>
            </a:r>
            <a:r>
              <a:rPr lang="en-US" sz="1600" dirty="0"/>
              <a:t> factors include slow economic growth and fiscal pressure, necessitating reduced government spending.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However, South Africa’s </a:t>
            </a:r>
            <a:r>
              <a:rPr lang="en-US" sz="1600" dirty="0" err="1"/>
              <a:t>defence</a:t>
            </a:r>
            <a:r>
              <a:rPr lang="en-US" sz="1600" dirty="0"/>
              <a:t> allocation remains significantly below the global average of 2.2% of GDP.</a:t>
            </a:r>
          </a:p>
        </p:txBody>
      </p:sp>
    </p:spTree>
    <p:extLst>
      <p:ext uri="{BB962C8B-B14F-4D97-AF65-F5344CB8AC3E}">
        <p14:creationId xmlns:p14="http://schemas.microsoft.com/office/powerpoint/2010/main" val="2146076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017D95-6971-DAF5-CD0D-A2A52C23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sz="2800" b="1" dirty="0"/>
              <a:t>(3) SANDF Peace &amp; Security Operations: Challenges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77100-54C3-109A-269F-59B84DC3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11" y="3246438"/>
            <a:ext cx="44766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AC30C94-4EEB-41C9-AFE4-DA547E78D4CB}" type="slidenum">
              <a:rPr lang="en-GB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GB" altLang="en-US" sz="190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DB2D8-E533-AB15-5325-03F75BD92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390" y="692696"/>
            <a:ext cx="5547197" cy="50799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Post-1994 focus: Operations in peace and security across Africa.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Key contributions: 5th largest UN troop contributor in eastern DRC; Significant role in SADC operation in northern Mozambique.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Problem: Deployments are often open-ended, causing prolonged missions.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Budget implications: Extended deployments strain the </a:t>
            </a:r>
            <a:r>
              <a:rPr lang="en-US" sz="1600" dirty="0" err="1"/>
              <a:t>defence</a:t>
            </a:r>
            <a:r>
              <a:rPr lang="en-US" sz="1600" dirty="0"/>
              <a:t> budget.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Political expectations remain high for SANDF support in foreign policy, despite unclear mission end-states.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No clear plan to either: increase </a:t>
            </a:r>
            <a:r>
              <a:rPr lang="en-US" sz="1600" dirty="0" err="1"/>
              <a:t>defence</a:t>
            </a:r>
            <a:r>
              <a:rPr lang="en-US" sz="1600" dirty="0"/>
              <a:t> funding, or scale down political ambitions relative to military capacity.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Result: Mismatch between operational demands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1600564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efc1bb9-b90f-4a48-bf6c-ba0686193b80}" enabled="0" method="" siteId="{8efc1bb9-b90f-4a48-bf6c-ba0686193b8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8963</TotalTime>
  <Words>1415</Words>
  <Application>Microsoft Office PowerPoint</Application>
  <PresentationFormat>On-screen Show (4:3)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Trebuchet MS</vt:lpstr>
      <vt:lpstr>Wingdings 3</vt:lpstr>
      <vt:lpstr>Wisp</vt:lpstr>
      <vt:lpstr>Why defence in South Africa has turned into an underfunded and misaligned portfolio   </vt:lpstr>
      <vt:lpstr>SANDF: Balancing External Commitments and Domestic Pressures (Post-1994)</vt:lpstr>
      <vt:lpstr>Force Design vs Operational Reality: The SANDF after 1996</vt:lpstr>
      <vt:lpstr>Expanding Domestic Roles and Declining Resources</vt:lpstr>
      <vt:lpstr>SANDF: Border Control and Domestic Operations Challenges</vt:lpstr>
      <vt:lpstr>SANDF Internal Deployments: Civil Unrest and Crime Response</vt:lpstr>
      <vt:lpstr>(1) SANDF and Post-1994 Peace and Security Role</vt:lpstr>
      <vt:lpstr>(2) SANDF Budgetary Constraints Since 1994</vt:lpstr>
      <vt:lpstr>(3) SANDF Peace &amp; Security Operations: Challenges</vt:lpstr>
      <vt:lpstr>(4) SANDF’s Domestic Role: Challenges &amp; Implications</vt:lpstr>
      <vt:lpstr>PowerPoint Presentation</vt:lpstr>
      <vt:lpstr>(5) The ongoing “guns versus butter” debate in South Africa</vt:lpstr>
      <vt:lpstr>Conclusion: SANDF – Expectations vs Capacity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IPE?</dc:title>
  <dc:creator>Theo</dc:creator>
  <cp:lastModifiedBy>Reviewer</cp:lastModifiedBy>
  <cp:revision>627</cp:revision>
  <dcterms:created xsi:type="dcterms:W3CDTF">2009-07-04T07:54:31Z</dcterms:created>
  <dcterms:modified xsi:type="dcterms:W3CDTF">2026-05-19T11:35:34Z</dcterms:modified>
</cp:coreProperties>
</file>